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5"/>
  </p:notesMasterIdLst>
  <p:handoutMasterIdLst>
    <p:handoutMasterId r:id="rId46"/>
  </p:handoutMasterIdLst>
  <p:sldIdLst>
    <p:sldId id="1388" r:id="rId5"/>
    <p:sldId id="1323" r:id="rId6"/>
    <p:sldId id="1322" r:id="rId7"/>
    <p:sldId id="1390" r:id="rId8"/>
    <p:sldId id="1370" r:id="rId9"/>
    <p:sldId id="1392" r:id="rId10"/>
    <p:sldId id="1393" r:id="rId11"/>
    <p:sldId id="1394" r:id="rId12"/>
    <p:sldId id="1391" r:id="rId13"/>
    <p:sldId id="1416" r:id="rId14"/>
    <p:sldId id="1430" r:id="rId15"/>
    <p:sldId id="1398" r:id="rId16"/>
    <p:sldId id="1415" r:id="rId17"/>
    <p:sldId id="1429" r:id="rId18"/>
    <p:sldId id="1395" r:id="rId19"/>
    <p:sldId id="1414" r:id="rId20"/>
    <p:sldId id="1396" r:id="rId21"/>
    <p:sldId id="1413" r:id="rId22"/>
    <p:sldId id="1365" r:id="rId23"/>
    <p:sldId id="1403" r:id="rId24"/>
    <p:sldId id="1407" r:id="rId25"/>
    <p:sldId id="1408" r:id="rId26"/>
    <p:sldId id="1428" r:id="rId27"/>
    <p:sldId id="1397" r:id="rId28"/>
    <p:sldId id="1404" r:id="rId29"/>
    <p:sldId id="1405" r:id="rId30"/>
    <p:sldId id="1406" r:id="rId31"/>
    <p:sldId id="1409" r:id="rId32"/>
    <p:sldId id="1410" r:id="rId33"/>
    <p:sldId id="1411" r:id="rId34"/>
    <p:sldId id="1412" r:id="rId35"/>
    <p:sldId id="1419" r:id="rId36"/>
    <p:sldId id="1420" r:id="rId37"/>
    <p:sldId id="1431" r:id="rId38"/>
    <p:sldId id="1432" r:id="rId39"/>
    <p:sldId id="1422" r:id="rId40"/>
    <p:sldId id="1423" r:id="rId41"/>
    <p:sldId id="1424" r:id="rId42"/>
    <p:sldId id="1417" r:id="rId43"/>
    <p:sldId id="137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oss UG Focus 2017 Template" id="{A073DAE3-B461-442F-A3D3-6642BD875E45}">
          <p14:sldIdLst>
            <p14:sldId id="1388"/>
            <p14:sldId id="1323"/>
            <p14:sldId id="1322"/>
            <p14:sldId id="1390"/>
            <p14:sldId id="1370"/>
            <p14:sldId id="1392"/>
            <p14:sldId id="1393"/>
            <p14:sldId id="1394"/>
            <p14:sldId id="1391"/>
            <p14:sldId id="1416"/>
            <p14:sldId id="1430"/>
            <p14:sldId id="1398"/>
            <p14:sldId id="1415"/>
            <p14:sldId id="1429"/>
            <p14:sldId id="1395"/>
            <p14:sldId id="1414"/>
            <p14:sldId id="1396"/>
            <p14:sldId id="1413"/>
            <p14:sldId id="1365"/>
            <p14:sldId id="1403"/>
            <p14:sldId id="1407"/>
            <p14:sldId id="1408"/>
            <p14:sldId id="1428"/>
            <p14:sldId id="1397"/>
            <p14:sldId id="1404"/>
            <p14:sldId id="1405"/>
            <p14:sldId id="1406"/>
            <p14:sldId id="1409"/>
            <p14:sldId id="1410"/>
            <p14:sldId id="1411"/>
            <p14:sldId id="1412"/>
            <p14:sldId id="1419"/>
            <p14:sldId id="1420"/>
            <p14:sldId id="1431"/>
            <p14:sldId id="1432"/>
            <p14:sldId id="1422"/>
            <p14:sldId id="1423"/>
            <p14:sldId id="1424"/>
            <p14:sldId id="1417"/>
            <p14:sldId id="13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C779B"/>
    <a:srgbClr val="989898"/>
    <a:srgbClr val="2B2463"/>
    <a:srgbClr val="D71538"/>
    <a:srgbClr val="2E8679"/>
    <a:srgbClr val="1893BA"/>
    <a:srgbClr val="349688"/>
    <a:srgbClr val="329284"/>
    <a:srgbClr val="199C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97" autoAdjust="0"/>
    <p:restoredTop sz="73382" autoAdjust="0"/>
  </p:normalViewPr>
  <p:slideViewPr>
    <p:cSldViewPr snapToGrid="0">
      <p:cViewPr varScale="1">
        <p:scale>
          <a:sx n="56" d="100"/>
          <a:sy n="56" d="100"/>
        </p:scale>
        <p:origin x="576"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75" d="100"/>
          <a:sy n="75" d="100"/>
        </p:scale>
        <p:origin x="2436" y="1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AA474E-9C2F-4F85-A23E-5A65FB974647}" type="doc">
      <dgm:prSet loTypeId="urn:microsoft.com/office/officeart/2008/layout/AlternatingHexagons" loCatId="list" qsTypeId="urn:microsoft.com/office/officeart/2005/8/quickstyle/simple1" qsCatId="simple" csTypeId="urn:microsoft.com/office/officeart/2005/8/colors/colorful2" csCatId="colorful" phldr="1"/>
      <dgm:spPr/>
      <dgm:t>
        <a:bodyPr/>
        <a:lstStyle/>
        <a:p>
          <a:endParaRPr lang="en-US"/>
        </a:p>
      </dgm:t>
    </dgm:pt>
    <dgm:pt modelId="{F6B78B65-3014-4E94-BE8D-616BD5955187}">
      <dgm:prSet phldrT="[Text]"/>
      <dgm:spPr/>
      <dgm:t>
        <a:bodyPr/>
        <a:lstStyle/>
        <a:p>
          <a:r>
            <a:rPr lang="en-US" dirty="0" smtClean="0">
              <a:solidFill>
                <a:schemeClr val="tx1"/>
              </a:solidFill>
            </a:rPr>
            <a:t>Financial Services</a:t>
          </a:r>
          <a:endParaRPr lang="en-US" dirty="0">
            <a:solidFill>
              <a:schemeClr val="tx1"/>
            </a:solidFill>
          </a:endParaRPr>
        </a:p>
      </dgm:t>
    </dgm:pt>
    <dgm:pt modelId="{3D246BDE-AB0D-4586-883E-A1C532F06904}" type="parTrans" cxnId="{BDCF5281-C0E7-4B39-BE35-BEBF8C7540ED}">
      <dgm:prSet/>
      <dgm:spPr/>
      <dgm:t>
        <a:bodyPr/>
        <a:lstStyle/>
        <a:p>
          <a:endParaRPr lang="en-US"/>
        </a:p>
      </dgm:t>
    </dgm:pt>
    <dgm:pt modelId="{845D3E29-1463-463F-BEA8-6B4068D6BBAD}" type="sibTrans" cxnId="{BDCF5281-C0E7-4B39-BE35-BEBF8C7540ED}">
      <dgm:prSet/>
      <dgm:spPr/>
      <dgm:t>
        <a:bodyPr/>
        <a:lstStyle/>
        <a:p>
          <a:endParaRPr lang="en-US"/>
        </a:p>
      </dgm:t>
    </dgm:pt>
    <dgm:pt modelId="{123321F4-98B7-4B22-8657-1C4EE8190DB0}">
      <dgm:prSet phldrT="[Text]"/>
      <dgm:spPr/>
      <dgm:t>
        <a:bodyPr/>
        <a:lstStyle/>
        <a:p>
          <a:r>
            <a:rPr lang="en-US" dirty="0" smtClean="0"/>
            <a:t>Inter-Bank Transfer</a:t>
          </a:r>
          <a:endParaRPr lang="en-US" dirty="0"/>
        </a:p>
      </dgm:t>
    </dgm:pt>
    <dgm:pt modelId="{45B40E93-8F7A-467F-A57A-606E86D6F8E3}" type="parTrans" cxnId="{247C0A64-C229-4F41-94D2-F9DF8613F514}">
      <dgm:prSet/>
      <dgm:spPr/>
      <dgm:t>
        <a:bodyPr/>
        <a:lstStyle/>
        <a:p>
          <a:endParaRPr lang="en-US"/>
        </a:p>
      </dgm:t>
    </dgm:pt>
    <dgm:pt modelId="{9B103682-38B8-41E5-9493-94DCFD65FC6B}" type="sibTrans" cxnId="{247C0A64-C229-4F41-94D2-F9DF8613F514}">
      <dgm:prSet/>
      <dgm:spPr/>
      <dgm:t>
        <a:bodyPr/>
        <a:lstStyle/>
        <a:p>
          <a:endParaRPr lang="en-US"/>
        </a:p>
      </dgm:t>
    </dgm:pt>
    <dgm:pt modelId="{995D016A-25E3-4A61-9536-9CFB6FF83EBA}">
      <dgm:prSet phldrT="[Text]"/>
      <dgm:spPr/>
      <dgm:t>
        <a:bodyPr/>
        <a:lstStyle/>
        <a:p>
          <a:r>
            <a:rPr lang="en-US" dirty="0" smtClean="0"/>
            <a:t>Logistic</a:t>
          </a:r>
          <a:endParaRPr lang="en-US" dirty="0"/>
        </a:p>
      </dgm:t>
    </dgm:pt>
    <dgm:pt modelId="{D02FD5EA-2637-43FB-936A-2FAF7835EEFA}" type="parTrans" cxnId="{4D1F8824-8B92-4BEE-9A0D-1F73FEB00695}">
      <dgm:prSet/>
      <dgm:spPr/>
      <dgm:t>
        <a:bodyPr/>
        <a:lstStyle/>
        <a:p>
          <a:endParaRPr lang="en-US"/>
        </a:p>
      </dgm:t>
    </dgm:pt>
    <dgm:pt modelId="{AB4148F2-54C0-4A64-8076-A145DC6A05C7}" type="sibTrans" cxnId="{4D1F8824-8B92-4BEE-9A0D-1F73FEB00695}">
      <dgm:prSet/>
      <dgm:spPr/>
      <dgm:t>
        <a:bodyPr/>
        <a:lstStyle/>
        <a:p>
          <a:endParaRPr lang="en-US"/>
        </a:p>
      </dgm:t>
    </dgm:pt>
    <dgm:pt modelId="{F7118A6B-5075-4AC0-BEA2-242F22310B8B}">
      <dgm:prSet phldrT="[Text]"/>
      <dgm:spPr/>
      <dgm:t>
        <a:bodyPr/>
        <a:lstStyle/>
        <a:p>
          <a:r>
            <a:rPr lang="en-US" dirty="0" smtClean="0"/>
            <a:t>Order Processing</a:t>
          </a:r>
          <a:endParaRPr lang="en-US" dirty="0"/>
        </a:p>
      </dgm:t>
    </dgm:pt>
    <dgm:pt modelId="{EAFBF357-880A-42E1-99AC-6301E03AE340}" type="parTrans" cxnId="{41E2519E-5F46-49DE-A36C-2B917BBFCEA9}">
      <dgm:prSet/>
      <dgm:spPr/>
      <dgm:t>
        <a:bodyPr/>
        <a:lstStyle/>
        <a:p>
          <a:endParaRPr lang="en-US"/>
        </a:p>
      </dgm:t>
    </dgm:pt>
    <dgm:pt modelId="{2E3E4A35-9314-4207-B7F6-87F173FE9D0B}" type="sibTrans" cxnId="{41E2519E-5F46-49DE-A36C-2B917BBFCEA9}">
      <dgm:prSet/>
      <dgm:spPr/>
      <dgm:t>
        <a:bodyPr/>
        <a:lstStyle/>
        <a:p>
          <a:endParaRPr lang="en-US"/>
        </a:p>
      </dgm:t>
    </dgm:pt>
    <dgm:pt modelId="{F84AB00A-8DF7-4075-9908-CF306BACF17E}">
      <dgm:prSet phldrT="[Text]"/>
      <dgm:spPr/>
      <dgm:t>
        <a:bodyPr/>
        <a:lstStyle/>
        <a:p>
          <a:r>
            <a:rPr lang="en-US" dirty="0" smtClean="0"/>
            <a:t>Insurance</a:t>
          </a:r>
          <a:endParaRPr lang="en-US" dirty="0"/>
        </a:p>
      </dgm:t>
    </dgm:pt>
    <dgm:pt modelId="{839281F3-C723-4653-825C-3AB983FF386C}" type="parTrans" cxnId="{097FF4DD-47C4-401A-8DFB-D7FE24716D2D}">
      <dgm:prSet/>
      <dgm:spPr/>
      <dgm:t>
        <a:bodyPr/>
        <a:lstStyle/>
        <a:p>
          <a:endParaRPr lang="en-US"/>
        </a:p>
      </dgm:t>
    </dgm:pt>
    <dgm:pt modelId="{C4872C3B-4E55-472B-A123-11A4722DFD3F}" type="sibTrans" cxnId="{097FF4DD-47C4-401A-8DFB-D7FE24716D2D}">
      <dgm:prSet/>
      <dgm:spPr/>
      <dgm:t>
        <a:bodyPr/>
        <a:lstStyle/>
        <a:p>
          <a:endParaRPr lang="en-US"/>
        </a:p>
      </dgm:t>
    </dgm:pt>
    <dgm:pt modelId="{2E1D6D64-8473-4356-AF76-1FA9B485B516}">
      <dgm:prSet phldrT="[Text]"/>
      <dgm:spPr/>
      <dgm:t>
        <a:bodyPr/>
        <a:lstStyle/>
        <a:p>
          <a:r>
            <a:rPr lang="en-US" dirty="0" smtClean="0"/>
            <a:t>Order fulfillment &amp; Trading</a:t>
          </a:r>
          <a:endParaRPr lang="en-US" dirty="0"/>
        </a:p>
      </dgm:t>
    </dgm:pt>
    <dgm:pt modelId="{82075169-6E60-45E9-BB64-D2DB1F176377}" type="parTrans" cxnId="{295DCC22-5544-4022-BF15-732B7340164C}">
      <dgm:prSet/>
      <dgm:spPr/>
      <dgm:t>
        <a:bodyPr/>
        <a:lstStyle/>
        <a:p>
          <a:endParaRPr lang="en-US"/>
        </a:p>
      </dgm:t>
    </dgm:pt>
    <dgm:pt modelId="{1AC09453-E87C-4B19-A742-FBF61BB79111}" type="sibTrans" cxnId="{295DCC22-5544-4022-BF15-732B7340164C}">
      <dgm:prSet/>
      <dgm:spPr/>
      <dgm:t>
        <a:bodyPr/>
        <a:lstStyle/>
        <a:p>
          <a:endParaRPr lang="en-US"/>
        </a:p>
      </dgm:t>
    </dgm:pt>
    <dgm:pt modelId="{8A5B56B0-81A2-4576-84B9-65DC9D602CB4}">
      <dgm:prSet phldrT="[Text]"/>
      <dgm:spPr/>
      <dgm:t>
        <a:bodyPr/>
        <a:lstStyle/>
        <a:p>
          <a:r>
            <a:rPr lang="en-US" dirty="0" smtClean="0"/>
            <a:t>Settlement</a:t>
          </a:r>
          <a:endParaRPr lang="en-US" dirty="0"/>
        </a:p>
      </dgm:t>
    </dgm:pt>
    <dgm:pt modelId="{37005FE0-1FA2-4BEC-8A8B-96BC9A78A0B7}" type="parTrans" cxnId="{B0D2570C-2520-4F92-9971-A2BE59A4523F}">
      <dgm:prSet/>
      <dgm:spPr/>
      <dgm:t>
        <a:bodyPr/>
        <a:lstStyle/>
        <a:p>
          <a:endParaRPr lang="en-US"/>
        </a:p>
      </dgm:t>
    </dgm:pt>
    <dgm:pt modelId="{A29CF377-9764-4255-A8EB-5C1E3AB672D6}" type="sibTrans" cxnId="{B0D2570C-2520-4F92-9971-A2BE59A4523F}">
      <dgm:prSet/>
      <dgm:spPr/>
      <dgm:t>
        <a:bodyPr/>
        <a:lstStyle/>
        <a:p>
          <a:endParaRPr lang="en-US"/>
        </a:p>
      </dgm:t>
    </dgm:pt>
    <dgm:pt modelId="{75893357-3B8B-4598-9FD6-769D6E044E0A}">
      <dgm:prSet phldrT="[Text]"/>
      <dgm:spPr/>
      <dgm:t>
        <a:bodyPr/>
        <a:lstStyle/>
        <a:p>
          <a:r>
            <a:rPr lang="en-US" dirty="0" err="1" smtClean="0"/>
            <a:t>eCommerce</a:t>
          </a:r>
          <a:endParaRPr lang="en-US" dirty="0"/>
        </a:p>
      </dgm:t>
    </dgm:pt>
    <dgm:pt modelId="{22E962DB-53A4-4107-A199-93470C74D99A}" type="parTrans" cxnId="{6B450361-5BB5-4817-A445-1DD5474C6C15}">
      <dgm:prSet/>
      <dgm:spPr/>
      <dgm:t>
        <a:bodyPr/>
        <a:lstStyle/>
        <a:p>
          <a:endParaRPr lang="en-US"/>
        </a:p>
      </dgm:t>
    </dgm:pt>
    <dgm:pt modelId="{5685E579-1246-48E1-861E-189ECE09A5EF}" type="sibTrans" cxnId="{6B450361-5BB5-4817-A445-1DD5474C6C15}">
      <dgm:prSet/>
      <dgm:spPr/>
      <dgm:t>
        <a:bodyPr/>
        <a:lstStyle/>
        <a:p>
          <a:endParaRPr lang="en-US"/>
        </a:p>
      </dgm:t>
    </dgm:pt>
    <dgm:pt modelId="{1118DB14-0500-4183-BEBA-BC0E93DE76F6}">
      <dgm:prSet phldrT="[Text]"/>
      <dgm:spPr/>
      <dgm:t>
        <a:bodyPr/>
        <a:lstStyle/>
        <a:p>
          <a:r>
            <a:rPr lang="en-US" dirty="0" smtClean="0"/>
            <a:t>Delivery Notification</a:t>
          </a:r>
          <a:endParaRPr lang="en-US" dirty="0"/>
        </a:p>
      </dgm:t>
    </dgm:pt>
    <dgm:pt modelId="{A944AEFD-3657-4207-A067-E1DFD50774A5}" type="parTrans" cxnId="{C7C1709E-DC65-4B9F-BA46-1FA9E9E258AA}">
      <dgm:prSet/>
      <dgm:spPr/>
      <dgm:t>
        <a:bodyPr/>
        <a:lstStyle/>
        <a:p>
          <a:endParaRPr lang="en-US"/>
        </a:p>
      </dgm:t>
    </dgm:pt>
    <dgm:pt modelId="{1BF57706-AA27-4CCB-8C82-7E936F23CE32}" type="sibTrans" cxnId="{C7C1709E-DC65-4B9F-BA46-1FA9E9E258AA}">
      <dgm:prSet/>
      <dgm:spPr/>
      <dgm:t>
        <a:bodyPr/>
        <a:lstStyle/>
        <a:p>
          <a:endParaRPr lang="en-US"/>
        </a:p>
      </dgm:t>
    </dgm:pt>
    <dgm:pt modelId="{4D0D1C26-1D33-4961-966C-D5480CD7A7B2}">
      <dgm:prSet phldrT="[Text]"/>
      <dgm:spPr/>
      <dgm:t>
        <a:bodyPr/>
        <a:lstStyle/>
        <a:p>
          <a:r>
            <a:rPr lang="en-US" dirty="0" smtClean="0"/>
            <a:t>Claims Processing</a:t>
          </a:r>
          <a:endParaRPr lang="en-US" dirty="0"/>
        </a:p>
      </dgm:t>
    </dgm:pt>
    <dgm:pt modelId="{10531220-8D2F-467F-892F-756D8042E01A}" type="parTrans" cxnId="{D84A905E-928E-44C3-9256-7D4A71169262}">
      <dgm:prSet/>
      <dgm:spPr/>
      <dgm:t>
        <a:bodyPr/>
        <a:lstStyle/>
        <a:p>
          <a:endParaRPr lang="en-US"/>
        </a:p>
      </dgm:t>
    </dgm:pt>
    <dgm:pt modelId="{CD5C5C50-8AEC-47C2-99D1-3751C970BF45}" type="sibTrans" cxnId="{D84A905E-928E-44C3-9256-7D4A71169262}">
      <dgm:prSet/>
      <dgm:spPr/>
      <dgm:t>
        <a:bodyPr/>
        <a:lstStyle/>
        <a:p>
          <a:endParaRPr lang="en-US"/>
        </a:p>
      </dgm:t>
    </dgm:pt>
    <dgm:pt modelId="{70990327-DD18-4480-82E8-48FD411F7EEC}">
      <dgm:prSet phldrT="[Text]"/>
      <dgm:spPr/>
      <dgm:t>
        <a:bodyPr/>
        <a:lstStyle/>
        <a:p>
          <a:r>
            <a:rPr lang="en-US" dirty="0" smtClean="0"/>
            <a:t>Risk Modeling</a:t>
          </a:r>
          <a:endParaRPr lang="en-US" dirty="0"/>
        </a:p>
      </dgm:t>
    </dgm:pt>
    <dgm:pt modelId="{A04EE13D-F1AC-4321-9D24-17BF224A6939}" type="parTrans" cxnId="{AC61DA3C-9199-4536-8546-FE0B88913390}">
      <dgm:prSet/>
      <dgm:spPr/>
      <dgm:t>
        <a:bodyPr/>
        <a:lstStyle/>
        <a:p>
          <a:endParaRPr lang="en-US"/>
        </a:p>
      </dgm:t>
    </dgm:pt>
    <dgm:pt modelId="{1D409FE9-BADA-4981-A7E9-5ACFF4B13F34}" type="sibTrans" cxnId="{AC61DA3C-9199-4536-8546-FE0B88913390}">
      <dgm:prSet/>
      <dgm:spPr/>
      <dgm:t>
        <a:bodyPr/>
        <a:lstStyle/>
        <a:p>
          <a:endParaRPr lang="en-US"/>
        </a:p>
      </dgm:t>
    </dgm:pt>
    <dgm:pt modelId="{B29546D1-3ECC-4662-8956-FB361B1FB723}">
      <dgm:prSet phldrT="[Text]"/>
      <dgm:spPr/>
      <dgm:t>
        <a:bodyPr/>
        <a:lstStyle/>
        <a:p>
          <a:r>
            <a:rPr lang="en-US" dirty="0" smtClean="0"/>
            <a:t>Regulatory Filling</a:t>
          </a:r>
          <a:endParaRPr lang="en-US" dirty="0"/>
        </a:p>
      </dgm:t>
    </dgm:pt>
    <dgm:pt modelId="{C7B035AA-3B9C-44F2-AEEE-55A3C5013FF4}" type="parTrans" cxnId="{09D9C096-1AB5-4406-BA41-068840F20BEA}">
      <dgm:prSet/>
      <dgm:spPr/>
      <dgm:t>
        <a:bodyPr/>
        <a:lstStyle/>
        <a:p>
          <a:endParaRPr lang="en-US"/>
        </a:p>
      </dgm:t>
    </dgm:pt>
    <dgm:pt modelId="{AFA52F2D-5E77-45BA-A58E-70DC9C0A65CD}" type="sibTrans" cxnId="{09D9C096-1AB5-4406-BA41-068840F20BEA}">
      <dgm:prSet/>
      <dgm:spPr/>
      <dgm:t>
        <a:bodyPr/>
        <a:lstStyle/>
        <a:p>
          <a:endParaRPr lang="en-US"/>
        </a:p>
      </dgm:t>
    </dgm:pt>
    <dgm:pt modelId="{CAB2A110-911A-4DC5-BC2B-61AFEAA4F1B8}" type="pres">
      <dgm:prSet presAssocID="{39AA474E-9C2F-4F85-A23E-5A65FB974647}" presName="Name0" presStyleCnt="0">
        <dgm:presLayoutVars>
          <dgm:chMax/>
          <dgm:chPref/>
          <dgm:dir/>
          <dgm:animLvl val="lvl"/>
        </dgm:presLayoutVars>
      </dgm:prSet>
      <dgm:spPr/>
      <dgm:t>
        <a:bodyPr/>
        <a:lstStyle/>
        <a:p>
          <a:endParaRPr lang="en-US"/>
        </a:p>
      </dgm:t>
    </dgm:pt>
    <dgm:pt modelId="{29A55191-CF0E-42BB-BD87-8DA13FD96D9A}" type="pres">
      <dgm:prSet presAssocID="{F6B78B65-3014-4E94-BE8D-616BD5955187}" presName="composite" presStyleCnt="0"/>
      <dgm:spPr/>
    </dgm:pt>
    <dgm:pt modelId="{45A7108C-C122-4AEC-977E-3655E44A1233}" type="pres">
      <dgm:prSet presAssocID="{F6B78B65-3014-4E94-BE8D-616BD5955187}" presName="Parent1" presStyleLbl="node1" presStyleIdx="0" presStyleCnt="6">
        <dgm:presLayoutVars>
          <dgm:chMax val="1"/>
          <dgm:chPref val="1"/>
          <dgm:bulletEnabled val="1"/>
        </dgm:presLayoutVars>
      </dgm:prSet>
      <dgm:spPr/>
      <dgm:t>
        <a:bodyPr/>
        <a:lstStyle/>
        <a:p>
          <a:endParaRPr lang="en-US"/>
        </a:p>
      </dgm:t>
    </dgm:pt>
    <dgm:pt modelId="{7C2C7A52-04FE-46A5-ABBE-99891CF8BE71}" type="pres">
      <dgm:prSet presAssocID="{F6B78B65-3014-4E94-BE8D-616BD5955187}" presName="Childtext1" presStyleLbl="revTx" presStyleIdx="0" presStyleCnt="3">
        <dgm:presLayoutVars>
          <dgm:chMax val="0"/>
          <dgm:chPref val="0"/>
          <dgm:bulletEnabled val="1"/>
        </dgm:presLayoutVars>
      </dgm:prSet>
      <dgm:spPr/>
      <dgm:t>
        <a:bodyPr/>
        <a:lstStyle/>
        <a:p>
          <a:endParaRPr lang="en-US"/>
        </a:p>
      </dgm:t>
    </dgm:pt>
    <dgm:pt modelId="{193B52FE-A416-4D4E-A0BF-519DB411433E}" type="pres">
      <dgm:prSet presAssocID="{F6B78B65-3014-4E94-BE8D-616BD5955187}" presName="BalanceSpacing" presStyleCnt="0"/>
      <dgm:spPr/>
    </dgm:pt>
    <dgm:pt modelId="{76A25EA7-44A3-4E78-80FF-2BA6294CF093}" type="pres">
      <dgm:prSet presAssocID="{F6B78B65-3014-4E94-BE8D-616BD5955187}" presName="BalanceSpacing1" presStyleCnt="0"/>
      <dgm:spPr/>
    </dgm:pt>
    <dgm:pt modelId="{361D915F-D95B-41BC-89DC-8FE22E3B30FE}" type="pres">
      <dgm:prSet presAssocID="{845D3E29-1463-463F-BEA8-6B4068D6BBAD}" presName="Accent1Text" presStyleLbl="node1" presStyleIdx="1" presStyleCnt="6"/>
      <dgm:spPr/>
      <dgm:t>
        <a:bodyPr/>
        <a:lstStyle/>
        <a:p>
          <a:endParaRPr lang="en-US"/>
        </a:p>
      </dgm:t>
    </dgm:pt>
    <dgm:pt modelId="{011513F2-A554-40AF-B130-6CC2FC9C0768}" type="pres">
      <dgm:prSet presAssocID="{845D3E29-1463-463F-BEA8-6B4068D6BBAD}" presName="spaceBetweenRectangles" presStyleCnt="0"/>
      <dgm:spPr/>
    </dgm:pt>
    <dgm:pt modelId="{3EBAC7F9-3121-4D69-85E5-2E287E3C56DE}" type="pres">
      <dgm:prSet presAssocID="{995D016A-25E3-4A61-9536-9CFB6FF83EBA}" presName="composite" presStyleCnt="0"/>
      <dgm:spPr/>
    </dgm:pt>
    <dgm:pt modelId="{F9D0B32C-51B7-47F1-8D06-E6DFD3C94380}" type="pres">
      <dgm:prSet presAssocID="{995D016A-25E3-4A61-9536-9CFB6FF83EBA}" presName="Parent1" presStyleLbl="node1" presStyleIdx="2" presStyleCnt="6">
        <dgm:presLayoutVars>
          <dgm:chMax val="1"/>
          <dgm:chPref val="1"/>
          <dgm:bulletEnabled val="1"/>
        </dgm:presLayoutVars>
      </dgm:prSet>
      <dgm:spPr/>
      <dgm:t>
        <a:bodyPr/>
        <a:lstStyle/>
        <a:p>
          <a:endParaRPr lang="en-US"/>
        </a:p>
      </dgm:t>
    </dgm:pt>
    <dgm:pt modelId="{CBBBBD74-EDDC-4029-8622-362049CFC8AD}" type="pres">
      <dgm:prSet presAssocID="{995D016A-25E3-4A61-9536-9CFB6FF83EBA}" presName="Childtext1" presStyleLbl="revTx" presStyleIdx="1" presStyleCnt="3">
        <dgm:presLayoutVars>
          <dgm:chMax val="0"/>
          <dgm:chPref val="0"/>
          <dgm:bulletEnabled val="1"/>
        </dgm:presLayoutVars>
      </dgm:prSet>
      <dgm:spPr/>
      <dgm:t>
        <a:bodyPr/>
        <a:lstStyle/>
        <a:p>
          <a:endParaRPr lang="en-US"/>
        </a:p>
      </dgm:t>
    </dgm:pt>
    <dgm:pt modelId="{E2AE3DF3-B862-4B33-8F3B-059AA96E92C4}" type="pres">
      <dgm:prSet presAssocID="{995D016A-25E3-4A61-9536-9CFB6FF83EBA}" presName="BalanceSpacing" presStyleCnt="0"/>
      <dgm:spPr/>
    </dgm:pt>
    <dgm:pt modelId="{331FA10A-9B97-4E07-95C0-F98E2DD3E8F0}" type="pres">
      <dgm:prSet presAssocID="{995D016A-25E3-4A61-9536-9CFB6FF83EBA}" presName="BalanceSpacing1" presStyleCnt="0"/>
      <dgm:spPr/>
    </dgm:pt>
    <dgm:pt modelId="{4CE57658-70A7-447E-9D05-660F821F51A7}" type="pres">
      <dgm:prSet presAssocID="{AB4148F2-54C0-4A64-8076-A145DC6A05C7}" presName="Accent1Text" presStyleLbl="node1" presStyleIdx="3" presStyleCnt="6"/>
      <dgm:spPr/>
      <dgm:t>
        <a:bodyPr/>
        <a:lstStyle/>
        <a:p>
          <a:endParaRPr lang="en-US"/>
        </a:p>
      </dgm:t>
    </dgm:pt>
    <dgm:pt modelId="{B863C8BE-8AF3-405D-A263-25397970F03C}" type="pres">
      <dgm:prSet presAssocID="{AB4148F2-54C0-4A64-8076-A145DC6A05C7}" presName="spaceBetweenRectangles" presStyleCnt="0"/>
      <dgm:spPr/>
    </dgm:pt>
    <dgm:pt modelId="{924EFCF8-3263-4C8E-B4FD-5C26B087C7F9}" type="pres">
      <dgm:prSet presAssocID="{F84AB00A-8DF7-4075-9908-CF306BACF17E}" presName="composite" presStyleCnt="0"/>
      <dgm:spPr/>
    </dgm:pt>
    <dgm:pt modelId="{44935676-10EF-4CCB-979D-1FF523F06F37}" type="pres">
      <dgm:prSet presAssocID="{F84AB00A-8DF7-4075-9908-CF306BACF17E}" presName="Parent1" presStyleLbl="node1" presStyleIdx="4" presStyleCnt="6">
        <dgm:presLayoutVars>
          <dgm:chMax val="1"/>
          <dgm:chPref val="1"/>
          <dgm:bulletEnabled val="1"/>
        </dgm:presLayoutVars>
      </dgm:prSet>
      <dgm:spPr/>
      <dgm:t>
        <a:bodyPr/>
        <a:lstStyle/>
        <a:p>
          <a:endParaRPr lang="en-US"/>
        </a:p>
      </dgm:t>
    </dgm:pt>
    <dgm:pt modelId="{35A53909-AC91-458D-96A4-C55B9B015074}" type="pres">
      <dgm:prSet presAssocID="{F84AB00A-8DF7-4075-9908-CF306BACF17E}" presName="Childtext1" presStyleLbl="revTx" presStyleIdx="2" presStyleCnt="3">
        <dgm:presLayoutVars>
          <dgm:chMax val="0"/>
          <dgm:chPref val="0"/>
          <dgm:bulletEnabled val="1"/>
        </dgm:presLayoutVars>
      </dgm:prSet>
      <dgm:spPr/>
      <dgm:t>
        <a:bodyPr/>
        <a:lstStyle/>
        <a:p>
          <a:endParaRPr lang="en-US"/>
        </a:p>
      </dgm:t>
    </dgm:pt>
    <dgm:pt modelId="{55CD3F63-D018-4196-A584-98254AAF8D36}" type="pres">
      <dgm:prSet presAssocID="{F84AB00A-8DF7-4075-9908-CF306BACF17E}" presName="BalanceSpacing" presStyleCnt="0"/>
      <dgm:spPr/>
    </dgm:pt>
    <dgm:pt modelId="{6D68089F-8F07-4BDF-80E7-839128054605}" type="pres">
      <dgm:prSet presAssocID="{F84AB00A-8DF7-4075-9908-CF306BACF17E}" presName="BalanceSpacing1" presStyleCnt="0"/>
      <dgm:spPr/>
    </dgm:pt>
    <dgm:pt modelId="{DD4F5997-A93D-456C-BDDE-C24DB3F6D14C}" type="pres">
      <dgm:prSet presAssocID="{C4872C3B-4E55-472B-A123-11A4722DFD3F}" presName="Accent1Text" presStyleLbl="node1" presStyleIdx="5" presStyleCnt="6"/>
      <dgm:spPr/>
      <dgm:t>
        <a:bodyPr/>
        <a:lstStyle/>
        <a:p>
          <a:endParaRPr lang="en-US"/>
        </a:p>
      </dgm:t>
    </dgm:pt>
  </dgm:ptLst>
  <dgm:cxnLst>
    <dgm:cxn modelId="{85A52F8C-D0B9-403E-A10A-390D08F2C995}" type="presOf" srcId="{F84AB00A-8DF7-4075-9908-CF306BACF17E}" destId="{44935676-10EF-4CCB-979D-1FF523F06F37}" srcOrd="0" destOrd="0" presId="urn:microsoft.com/office/officeart/2008/layout/AlternatingHexagons"/>
    <dgm:cxn modelId="{4D1F8824-8B92-4BEE-9A0D-1F73FEB00695}" srcId="{39AA474E-9C2F-4F85-A23E-5A65FB974647}" destId="{995D016A-25E3-4A61-9536-9CFB6FF83EBA}" srcOrd="1" destOrd="0" parTransId="{D02FD5EA-2637-43FB-936A-2FAF7835EEFA}" sibTransId="{AB4148F2-54C0-4A64-8076-A145DC6A05C7}"/>
    <dgm:cxn modelId="{D84A905E-928E-44C3-9256-7D4A71169262}" srcId="{F84AB00A-8DF7-4075-9908-CF306BACF17E}" destId="{4D0D1C26-1D33-4961-966C-D5480CD7A7B2}" srcOrd="0" destOrd="0" parTransId="{10531220-8D2F-467F-892F-756D8042E01A}" sibTransId="{CD5C5C50-8AEC-47C2-99D1-3751C970BF45}"/>
    <dgm:cxn modelId="{C5607D65-520D-47E0-96AF-DDD30F80E254}" type="presOf" srcId="{1118DB14-0500-4183-BEBA-BC0E93DE76F6}" destId="{CBBBBD74-EDDC-4029-8622-362049CFC8AD}" srcOrd="0" destOrd="2" presId="urn:microsoft.com/office/officeart/2008/layout/AlternatingHexagons"/>
    <dgm:cxn modelId="{247C0A64-C229-4F41-94D2-F9DF8613F514}" srcId="{F6B78B65-3014-4E94-BE8D-616BD5955187}" destId="{123321F4-98B7-4B22-8657-1C4EE8190DB0}" srcOrd="0" destOrd="0" parTransId="{45B40E93-8F7A-467F-A57A-606E86D6F8E3}" sibTransId="{9B103682-38B8-41E5-9493-94DCFD65FC6B}"/>
    <dgm:cxn modelId="{5DF686B8-267C-4F14-8C5D-9F93461A90D6}" type="presOf" srcId="{8A5B56B0-81A2-4576-84B9-65DC9D602CB4}" destId="{7C2C7A52-04FE-46A5-ABBE-99891CF8BE71}" srcOrd="0" destOrd="2" presId="urn:microsoft.com/office/officeart/2008/layout/AlternatingHexagons"/>
    <dgm:cxn modelId="{84D1E8DA-AC80-4450-AEA6-32247209BE2C}" type="presOf" srcId="{AB4148F2-54C0-4A64-8076-A145DC6A05C7}" destId="{4CE57658-70A7-447E-9D05-660F821F51A7}" srcOrd="0" destOrd="0" presId="urn:microsoft.com/office/officeart/2008/layout/AlternatingHexagons"/>
    <dgm:cxn modelId="{54C53174-DDDB-4BD5-A09E-C8E12B579B69}" type="presOf" srcId="{F6B78B65-3014-4E94-BE8D-616BD5955187}" destId="{45A7108C-C122-4AEC-977E-3655E44A1233}" srcOrd="0" destOrd="0" presId="urn:microsoft.com/office/officeart/2008/layout/AlternatingHexagons"/>
    <dgm:cxn modelId="{E91FDAB8-99E8-4A4E-87DF-1B6BA2EDB2AD}" type="presOf" srcId="{F7118A6B-5075-4AC0-BEA2-242F22310B8B}" destId="{CBBBBD74-EDDC-4029-8622-362049CFC8AD}" srcOrd="0" destOrd="0" presId="urn:microsoft.com/office/officeart/2008/layout/AlternatingHexagons"/>
    <dgm:cxn modelId="{608DFB45-06BE-4915-AE59-878ABCFA137D}" type="presOf" srcId="{39AA474E-9C2F-4F85-A23E-5A65FB974647}" destId="{CAB2A110-911A-4DC5-BC2B-61AFEAA4F1B8}" srcOrd="0" destOrd="0" presId="urn:microsoft.com/office/officeart/2008/layout/AlternatingHexagons"/>
    <dgm:cxn modelId="{E5470F5A-8DE9-4054-A62D-6BDF66CF0DAD}" type="presOf" srcId="{845D3E29-1463-463F-BEA8-6B4068D6BBAD}" destId="{361D915F-D95B-41BC-89DC-8FE22E3B30FE}" srcOrd="0" destOrd="0" presId="urn:microsoft.com/office/officeart/2008/layout/AlternatingHexagons"/>
    <dgm:cxn modelId="{2ABB46C8-28E0-4246-8E3C-25773CFF12A1}" type="presOf" srcId="{4D0D1C26-1D33-4961-966C-D5480CD7A7B2}" destId="{35A53909-AC91-458D-96A4-C55B9B015074}" srcOrd="0" destOrd="0" presId="urn:microsoft.com/office/officeart/2008/layout/AlternatingHexagons"/>
    <dgm:cxn modelId="{295DCC22-5544-4022-BF15-732B7340164C}" srcId="{F6B78B65-3014-4E94-BE8D-616BD5955187}" destId="{2E1D6D64-8473-4356-AF76-1FA9B485B516}" srcOrd="1" destOrd="0" parTransId="{82075169-6E60-45E9-BB64-D2DB1F176377}" sibTransId="{1AC09453-E87C-4B19-A742-FBF61BB79111}"/>
    <dgm:cxn modelId="{AC61DA3C-9199-4536-8546-FE0B88913390}" srcId="{F84AB00A-8DF7-4075-9908-CF306BACF17E}" destId="{70990327-DD18-4480-82E8-48FD411F7EEC}" srcOrd="1" destOrd="0" parTransId="{A04EE13D-F1AC-4321-9D24-17BF224A6939}" sibTransId="{1D409FE9-BADA-4981-A7E9-5ACFF4B13F34}"/>
    <dgm:cxn modelId="{B0D2570C-2520-4F92-9971-A2BE59A4523F}" srcId="{F6B78B65-3014-4E94-BE8D-616BD5955187}" destId="{8A5B56B0-81A2-4576-84B9-65DC9D602CB4}" srcOrd="2" destOrd="0" parTransId="{37005FE0-1FA2-4BEC-8A8B-96BC9A78A0B7}" sibTransId="{A29CF377-9764-4255-A8EB-5C1E3AB672D6}"/>
    <dgm:cxn modelId="{6B450361-5BB5-4817-A445-1DD5474C6C15}" srcId="{995D016A-25E3-4A61-9536-9CFB6FF83EBA}" destId="{75893357-3B8B-4598-9FD6-769D6E044E0A}" srcOrd="1" destOrd="0" parTransId="{22E962DB-53A4-4107-A199-93470C74D99A}" sibTransId="{5685E579-1246-48E1-861E-189ECE09A5EF}"/>
    <dgm:cxn modelId="{79BCBEC1-516B-4992-8157-7425E1AB1DAF}" type="presOf" srcId="{995D016A-25E3-4A61-9536-9CFB6FF83EBA}" destId="{F9D0B32C-51B7-47F1-8D06-E6DFD3C94380}" srcOrd="0" destOrd="0" presId="urn:microsoft.com/office/officeart/2008/layout/AlternatingHexagons"/>
    <dgm:cxn modelId="{097FF4DD-47C4-401A-8DFB-D7FE24716D2D}" srcId="{39AA474E-9C2F-4F85-A23E-5A65FB974647}" destId="{F84AB00A-8DF7-4075-9908-CF306BACF17E}" srcOrd="2" destOrd="0" parTransId="{839281F3-C723-4653-825C-3AB983FF386C}" sibTransId="{C4872C3B-4E55-472B-A123-11A4722DFD3F}"/>
    <dgm:cxn modelId="{BDCF5281-C0E7-4B39-BE35-BEBF8C7540ED}" srcId="{39AA474E-9C2F-4F85-A23E-5A65FB974647}" destId="{F6B78B65-3014-4E94-BE8D-616BD5955187}" srcOrd="0" destOrd="0" parTransId="{3D246BDE-AB0D-4586-883E-A1C532F06904}" sibTransId="{845D3E29-1463-463F-BEA8-6B4068D6BBAD}"/>
    <dgm:cxn modelId="{2AFD1F83-955F-4CAB-A5C4-8828BC807530}" type="presOf" srcId="{123321F4-98B7-4B22-8657-1C4EE8190DB0}" destId="{7C2C7A52-04FE-46A5-ABBE-99891CF8BE71}" srcOrd="0" destOrd="0" presId="urn:microsoft.com/office/officeart/2008/layout/AlternatingHexagons"/>
    <dgm:cxn modelId="{B66DD6CD-B153-487F-B6FB-B73B77ED9C67}" type="presOf" srcId="{C4872C3B-4E55-472B-A123-11A4722DFD3F}" destId="{DD4F5997-A93D-456C-BDDE-C24DB3F6D14C}" srcOrd="0" destOrd="0" presId="urn:microsoft.com/office/officeart/2008/layout/AlternatingHexagons"/>
    <dgm:cxn modelId="{C7C1709E-DC65-4B9F-BA46-1FA9E9E258AA}" srcId="{995D016A-25E3-4A61-9536-9CFB6FF83EBA}" destId="{1118DB14-0500-4183-BEBA-BC0E93DE76F6}" srcOrd="2" destOrd="0" parTransId="{A944AEFD-3657-4207-A067-E1DFD50774A5}" sibTransId="{1BF57706-AA27-4CCB-8C82-7E936F23CE32}"/>
    <dgm:cxn modelId="{38CA9A5C-B33C-4A4C-BDF0-6DC5FF839818}" type="presOf" srcId="{70990327-DD18-4480-82E8-48FD411F7EEC}" destId="{35A53909-AC91-458D-96A4-C55B9B015074}" srcOrd="0" destOrd="1" presId="urn:microsoft.com/office/officeart/2008/layout/AlternatingHexagons"/>
    <dgm:cxn modelId="{8F66135A-CDBD-446E-BDC1-86EC42856DD5}" type="presOf" srcId="{75893357-3B8B-4598-9FD6-769D6E044E0A}" destId="{CBBBBD74-EDDC-4029-8622-362049CFC8AD}" srcOrd="0" destOrd="1" presId="urn:microsoft.com/office/officeart/2008/layout/AlternatingHexagons"/>
    <dgm:cxn modelId="{7F1CF148-03AA-4346-8F45-0FCC53F1C3D8}" type="presOf" srcId="{2E1D6D64-8473-4356-AF76-1FA9B485B516}" destId="{7C2C7A52-04FE-46A5-ABBE-99891CF8BE71}" srcOrd="0" destOrd="1" presId="urn:microsoft.com/office/officeart/2008/layout/AlternatingHexagons"/>
    <dgm:cxn modelId="{09D9C096-1AB5-4406-BA41-068840F20BEA}" srcId="{F84AB00A-8DF7-4075-9908-CF306BACF17E}" destId="{B29546D1-3ECC-4662-8956-FB361B1FB723}" srcOrd="2" destOrd="0" parTransId="{C7B035AA-3B9C-44F2-AEEE-55A3C5013FF4}" sibTransId="{AFA52F2D-5E77-45BA-A58E-70DC9C0A65CD}"/>
    <dgm:cxn modelId="{F1FEE574-3ECB-492D-82FF-C4E604D67926}" type="presOf" srcId="{B29546D1-3ECC-4662-8956-FB361B1FB723}" destId="{35A53909-AC91-458D-96A4-C55B9B015074}" srcOrd="0" destOrd="2" presId="urn:microsoft.com/office/officeart/2008/layout/AlternatingHexagons"/>
    <dgm:cxn modelId="{41E2519E-5F46-49DE-A36C-2B917BBFCEA9}" srcId="{995D016A-25E3-4A61-9536-9CFB6FF83EBA}" destId="{F7118A6B-5075-4AC0-BEA2-242F22310B8B}" srcOrd="0" destOrd="0" parTransId="{EAFBF357-880A-42E1-99AC-6301E03AE340}" sibTransId="{2E3E4A35-9314-4207-B7F6-87F173FE9D0B}"/>
    <dgm:cxn modelId="{577026C8-13A4-4386-A62D-9CF358BCCCB8}" type="presParOf" srcId="{CAB2A110-911A-4DC5-BC2B-61AFEAA4F1B8}" destId="{29A55191-CF0E-42BB-BD87-8DA13FD96D9A}" srcOrd="0" destOrd="0" presId="urn:microsoft.com/office/officeart/2008/layout/AlternatingHexagons"/>
    <dgm:cxn modelId="{46F66809-721A-49B5-BCC2-2F6A7A1088A4}" type="presParOf" srcId="{29A55191-CF0E-42BB-BD87-8DA13FD96D9A}" destId="{45A7108C-C122-4AEC-977E-3655E44A1233}" srcOrd="0" destOrd="0" presId="urn:microsoft.com/office/officeart/2008/layout/AlternatingHexagons"/>
    <dgm:cxn modelId="{18865D44-3718-4992-8A4B-9B7AE0FD3583}" type="presParOf" srcId="{29A55191-CF0E-42BB-BD87-8DA13FD96D9A}" destId="{7C2C7A52-04FE-46A5-ABBE-99891CF8BE71}" srcOrd="1" destOrd="0" presId="urn:microsoft.com/office/officeart/2008/layout/AlternatingHexagons"/>
    <dgm:cxn modelId="{D3983008-8CF6-4D98-BFBB-386D91C70524}" type="presParOf" srcId="{29A55191-CF0E-42BB-BD87-8DA13FD96D9A}" destId="{193B52FE-A416-4D4E-A0BF-519DB411433E}" srcOrd="2" destOrd="0" presId="urn:microsoft.com/office/officeart/2008/layout/AlternatingHexagons"/>
    <dgm:cxn modelId="{F338139C-7060-404B-BBF7-85380D43029D}" type="presParOf" srcId="{29A55191-CF0E-42BB-BD87-8DA13FD96D9A}" destId="{76A25EA7-44A3-4E78-80FF-2BA6294CF093}" srcOrd="3" destOrd="0" presId="urn:microsoft.com/office/officeart/2008/layout/AlternatingHexagons"/>
    <dgm:cxn modelId="{8954D990-3D5E-4047-87AC-27DA9E956822}" type="presParOf" srcId="{29A55191-CF0E-42BB-BD87-8DA13FD96D9A}" destId="{361D915F-D95B-41BC-89DC-8FE22E3B30FE}" srcOrd="4" destOrd="0" presId="urn:microsoft.com/office/officeart/2008/layout/AlternatingHexagons"/>
    <dgm:cxn modelId="{6AE36EF4-3D1E-4227-B77A-FFDD87A99D27}" type="presParOf" srcId="{CAB2A110-911A-4DC5-BC2B-61AFEAA4F1B8}" destId="{011513F2-A554-40AF-B130-6CC2FC9C0768}" srcOrd="1" destOrd="0" presId="urn:microsoft.com/office/officeart/2008/layout/AlternatingHexagons"/>
    <dgm:cxn modelId="{50B7DAF8-2D6B-41DC-8473-530FF6D816C8}" type="presParOf" srcId="{CAB2A110-911A-4DC5-BC2B-61AFEAA4F1B8}" destId="{3EBAC7F9-3121-4D69-85E5-2E287E3C56DE}" srcOrd="2" destOrd="0" presId="urn:microsoft.com/office/officeart/2008/layout/AlternatingHexagons"/>
    <dgm:cxn modelId="{D4A2164E-1D58-45E1-A409-E21DBAA9B852}" type="presParOf" srcId="{3EBAC7F9-3121-4D69-85E5-2E287E3C56DE}" destId="{F9D0B32C-51B7-47F1-8D06-E6DFD3C94380}" srcOrd="0" destOrd="0" presId="urn:microsoft.com/office/officeart/2008/layout/AlternatingHexagons"/>
    <dgm:cxn modelId="{F73B82E2-C99E-46C0-983E-0759BF24E892}" type="presParOf" srcId="{3EBAC7F9-3121-4D69-85E5-2E287E3C56DE}" destId="{CBBBBD74-EDDC-4029-8622-362049CFC8AD}" srcOrd="1" destOrd="0" presId="urn:microsoft.com/office/officeart/2008/layout/AlternatingHexagons"/>
    <dgm:cxn modelId="{A46BB800-6A82-45A5-B03C-5D6560FBBC0F}" type="presParOf" srcId="{3EBAC7F9-3121-4D69-85E5-2E287E3C56DE}" destId="{E2AE3DF3-B862-4B33-8F3B-059AA96E92C4}" srcOrd="2" destOrd="0" presId="urn:microsoft.com/office/officeart/2008/layout/AlternatingHexagons"/>
    <dgm:cxn modelId="{F3931071-EBD6-4E79-B608-6ED6309EBA47}" type="presParOf" srcId="{3EBAC7F9-3121-4D69-85E5-2E287E3C56DE}" destId="{331FA10A-9B97-4E07-95C0-F98E2DD3E8F0}" srcOrd="3" destOrd="0" presId="urn:microsoft.com/office/officeart/2008/layout/AlternatingHexagons"/>
    <dgm:cxn modelId="{B2F0098D-9BCD-4D8C-8920-AF250C07B6FE}" type="presParOf" srcId="{3EBAC7F9-3121-4D69-85E5-2E287E3C56DE}" destId="{4CE57658-70A7-447E-9D05-660F821F51A7}" srcOrd="4" destOrd="0" presId="urn:microsoft.com/office/officeart/2008/layout/AlternatingHexagons"/>
    <dgm:cxn modelId="{C2158770-E88C-4B68-9E8C-D069DA46CA32}" type="presParOf" srcId="{CAB2A110-911A-4DC5-BC2B-61AFEAA4F1B8}" destId="{B863C8BE-8AF3-405D-A263-25397970F03C}" srcOrd="3" destOrd="0" presId="urn:microsoft.com/office/officeart/2008/layout/AlternatingHexagons"/>
    <dgm:cxn modelId="{FC864190-A4A2-4CA5-8CCF-DD7596A7ADAC}" type="presParOf" srcId="{CAB2A110-911A-4DC5-BC2B-61AFEAA4F1B8}" destId="{924EFCF8-3263-4C8E-B4FD-5C26B087C7F9}" srcOrd="4" destOrd="0" presId="urn:microsoft.com/office/officeart/2008/layout/AlternatingHexagons"/>
    <dgm:cxn modelId="{67DEBB0F-7DF1-45DB-907D-B271FD5C689B}" type="presParOf" srcId="{924EFCF8-3263-4C8E-B4FD-5C26B087C7F9}" destId="{44935676-10EF-4CCB-979D-1FF523F06F37}" srcOrd="0" destOrd="0" presId="urn:microsoft.com/office/officeart/2008/layout/AlternatingHexagons"/>
    <dgm:cxn modelId="{55A02DB6-318B-4328-A3B9-41E5F7405693}" type="presParOf" srcId="{924EFCF8-3263-4C8E-B4FD-5C26B087C7F9}" destId="{35A53909-AC91-458D-96A4-C55B9B015074}" srcOrd="1" destOrd="0" presId="urn:microsoft.com/office/officeart/2008/layout/AlternatingHexagons"/>
    <dgm:cxn modelId="{C1C16A2F-CFBD-4B1B-9D8A-BB33E2F6341F}" type="presParOf" srcId="{924EFCF8-3263-4C8E-B4FD-5C26B087C7F9}" destId="{55CD3F63-D018-4196-A584-98254AAF8D36}" srcOrd="2" destOrd="0" presId="urn:microsoft.com/office/officeart/2008/layout/AlternatingHexagons"/>
    <dgm:cxn modelId="{2DFAA190-783C-45A2-9A0E-E5171041F2BC}" type="presParOf" srcId="{924EFCF8-3263-4C8E-B4FD-5C26B087C7F9}" destId="{6D68089F-8F07-4BDF-80E7-839128054605}" srcOrd="3" destOrd="0" presId="urn:microsoft.com/office/officeart/2008/layout/AlternatingHexagons"/>
    <dgm:cxn modelId="{F8347112-340D-46D5-B0CD-3011B732A4DB}" type="presParOf" srcId="{924EFCF8-3263-4C8E-B4FD-5C26B087C7F9}" destId="{DD4F5997-A93D-456C-BDDE-C24DB3F6D14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7108C-C122-4AEC-977E-3655E44A1233}">
      <dsp:nvSpPr>
        <dsp:cNvPr id="0" name=""/>
        <dsp:cNvSpPr/>
      </dsp:nvSpPr>
      <dsp:spPr>
        <a:xfrm rot="5400000">
          <a:off x="4143776" y="118407"/>
          <a:ext cx="1806896" cy="1572000"/>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Financial Services</a:t>
          </a:r>
          <a:endParaRPr lang="en-US" sz="1700" kern="1200" dirty="0">
            <a:solidFill>
              <a:schemeClr val="tx1"/>
            </a:solidFill>
          </a:endParaRPr>
        </a:p>
      </dsp:txBody>
      <dsp:txXfrm rot="-5400000">
        <a:off x="4506194" y="282534"/>
        <a:ext cx="1082060" cy="1243746"/>
      </dsp:txXfrm>
    </dsp:sp>
    <dsp:sp modelId="{7C2C7A52-04FE-46A5-ABBE-99891CF8BE71}">
      <dsp:nvSpPr>
        <dsp:cNvPr id="0" name=""/>
        <dsp:cNvSpPr/>
      </dsp:nvSpPr>
      <dsp:spPr>
        <a:xfrm>
          <a:off x="5880926" y="362338"/>
          <a:ext cx="2016496" cy="1084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Inter-Bank Transfer</a:t>
          </a:r>
          <a:endParaRPr lang="en-US" sz="1500" kern="1200" dirty="0"/>
        </a:p>
        <a:p>
          <a:pPr lvl="0" algn="l" defTabSz="666750">
            <a:lnSpc>
              <a:spcPct val="90000"/>
            </a:lnSpc>
            <a:spcBef>
              <a:spcPct val="0"/>
            </a:spcBef>
            <a:spcAft>
              <a:spcPct val="35000"/>
            </a:spcAft>
          </a:pPr>
          <a:r>
            <a:rPr lang="en-US" sz="1500" kern="1200" dirty="0" smtClean="0"/>
            <a:t>Order fulfillment &amp; Trading</a:t>
          </a:r>
          <a:endParaRPr lang="en-US" sz="1500" kern="1200" dirty="0"/>
        </a:p>
        <a:p>
          <a:pPr lvl="0" algn="l" defTabSz="666750">
            <a:lnSpc>
              <a:spcPct val="90000"/>
            </a:lnSpc>
            <a:spcBef>
              <a:spcPct val="0"/>
            </a:spcBef>
            <a:spcAft>
              <a:spcPct val="35000"/>
            </a:spcAft>
          </a:pPr>
          <a:r>
            <a:rPr lang="en-US" sz="1500" kern="1200" dirty="0" smtClean="0"/>
            <a:t>Settlement</a:t>
          </a:r>
          <a:endParaRPr lang="en-US" sz="1500" kern="1200" dirty="0"/>
        </a:p>
      </dsp:txBody>
      <dsp:txXfrm>
        <a:off x="5880926" y="362338"/>
        <a:ext cx="2016496" cy="1084137"/>
      </dsp:txXfrm>
    </dsp:sp>
    <dsp:sp modelId="{361D915F-D95B-41BC-89DC-8FE22E3B30FE}">
      <dsp:nvSpPr>
        <dsp:cNvPr id="0" name=""/>
        <dsp:cNvSpPr/>
      </dsp:nvSpPr>
      <dsp:spPr>
        <a:xfrm rot="5400000">
          <a:off x="2446016" y="118407"/>
          <a:ext cx="1806896" cy="1572000"/>
        </a:xfrm>
        <a:prstGeom prst="hexagon">
          <a:avLst>
            <a:gd name="adj" fmla="val 25000"/>
            <a:gd name="vf" fmla="val 115470"/>
          </a:avLst>
        </a:prstGeom>
        <a:solidFill>
          <a:schemeClr val="accent2">
            <a:hueOff val="80051"/>
            <a:satOff val="9166"/>
            <a:lumOff val="-10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808434" y="282534"/>
        <a:ext cx="1082060" cy="1243746"/>
      </dsp:txXfrm>
    </dsp:sp>
    <dsp:sp modelId="{F9D0B32C-51B7-47F1-8D06-E6DFD3C94380}">
      <dsp:nvSpPr>
        <dsp:cNvPr id="0" name=""/>
        <dsp:cNvSpPr/>
      </dsp:nvSpPr>
      <dsp:spPr>
        <a:xfrm rot="5400000">
          <a:off x="3291643" y="1652101"/>
          <a:ext cx="1806896" cy="1572000"/>
        </a:xfrm>
        <a:prstGeom prst="hexagon">
          <a:avLst>
            <a:gd name="adj" fmla="val 25000"/>
            <a:gd name="vf" fmla="val 115470"/>
          </a:avLst>
        </a:prstGeom>
        <a:solidFill>
          <a:schemeClr val="accent2">
            <a:hueOff val="160102"/>
            <a:satOff val="18331"/>
            <a:lumOff val="-20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Logistic</a:t>
          </a:r>
          <a:endParaRPr lang="en-US" sz="1700" kern="1200" dirty="0"/>
        </a:p>
      </dsp:txBody>
      <dsp:txXfrm rot="-5400000">
        <a:off x="3654061" y="1816228"/>
        <a:ext cx="1082060" cy="1243746"/>
      </dsp:txXfrm>
    </dsp:sp>
    <dsp:sp modelId="{CBBBBD74-EDDC-4029-8622-362049CFC8AD}">
      <dsp:nvSpPr>
        <dsp:cNvPr id="0" name=""/>
        <dsp:cNvSpPr/>
      </dsp:nvSpPr>
      <dsp:spPr>
        <a:xfrm>
          <a:off x="1392595" y="1896032"/>
          <a:ext cx="1951448" cy="1084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r" defTabSz="666750">
            <a:lnSpc>
              <a:spcPct val="90000"/>
            </a:lnSpc>
            <a:spcBef>
              <a:spcPct val="0"/>
            </a:spcBef>
            <a:spcAft>
              <a:spcPct val="35000"/>
            </a:spcAft>
          </a:pPr>
          <a:r>
            <a:rPr lang="en-US" sz="1500" kern="1200" dirty="0" smtClean="0"/>
            <a:t>Order Processing</a:t>
          </a:r>
          <a:endParaRPr lang="en-US" sz="1500" kern="1200" dirty="0"/>
        </a:p>
        <a:p>
          <a:pPr lvl="0" algn="r" defTabSz="666750">
            <a:lnSpc>
              <a:spcPct val="90000"/>
            </a:lnSpc>
            <a:spcBef>
              <a:spcPct val="0"/>
            </a:spcBef>
            <a:spcAft>
              <a:spcPct val="35000"/>
            </a:spcAft>
          </a:pPr>
          <a:r>
            <a:rPr lang="en-US" sz="1500" kern="1200" dirty="0" err="1" smtClean="0"/>
            <a:t>eCommerce</a:t>
          </a:r>
          <a:endParaRPr lang="en-US" sz="1500" kern="1200" dirty="0"/>
        </a:p>
        <a:p>
          <a:pPr lvl="0" algn="r" defTabSz="666750">
            <a:lnSpc>
              <a:spcPct val="90000"/>
            </a:lnSpc>
            <a:spcBef>
              <a:spcPct val="0"/>
            </a:spcBef>
            <a:spcAft>
              <a:spcPct val="35000"/>
            </a:spcAft>
          </a:pPr>
          <a:r>
            <a:rPr lang="en-US" sz="1500" kern="1200" dirty="0" smtClean="0"/>
            <a:t>Delivery Notification</a:t>
          </a:r>
          <a:endParaRPr lang="en-US" sz="1500" kern="1200" dirty="0"/>
        </a:p>
      </dsp:txBody>
      <dsp:txXfrm>
        <a:off x="1392595" y="1896032"/>
        <a:ext cx="1951448" cy="1084137"/>
      </dsp:txXfrm>
    </dsp:sp>
    <dsp:sp modelId="{4CE57658-70A7-447E-9D05-660F821F51A7}">
      <dsp:nvSpPr>
        <dsp:cNvPr id="0" name=""/>
        <dsp:cNvSpPr/>
      </dsp:nvSpPr>
      <dsp:spPr>
        <a:xfrm rot="5400000">
          <a:off x="4989403" y="1652101"/>
          <a:ext cx="1806896" cy="1572000"/>
        </a:xfrm>
        <a:prstGeom prst="hexagon">
          <a:avLst>
            <a:gd name="adj" fmla="val 25000"/>
            <a:gd name="vf" fmla="val 115470"/>
          </a:avLst>
        </a:prstGeom>
        <a:solidFill>
          <a:schemeClr val="accent2">
            <a:hueOff val="240153"/>
            <a:satOff val="27497"/>
            <a:lumOff val="-30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5351821" y="1816228"/>
        <a:ext cx="1082060" cy="1243746"/>
      </dsp:txXfrm>
    </dsp:sp>
    <dsp:sp modelId="{44935676-10EF-4CCB-979D-1FF523F06F37}">
      <dsp:nvSpPr>
        <dsp:cNvPr id="0" name=""/>
        <dsp:cNvSpPr/>
      </dsp:nvSpPr>
      <dsp:spPr>
        <a:xfrm rot="5400000">
          <a:off x="4143776" y="3185795"/>
          <a:ext cx="1806896" cy="1572000"/>
        </a:xfrm>
        <a:prstGeom prst="hexagon">
          <a:avLst>
            <a:gd name="adj" fmla="val 25000"/>
            <a:gd name="vf" fmla="val 115470"/>
          </a:avLst>
        </a:prstGeom>
        <a:solidFill>
          <a:schemeClr val="accent2">
            <a:hueOff val="320204"/>
            <a:satOff val="36662"/>
            <a:lumOff val="-40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Insurance</a:t>
          </a:r>
          <a:endParaRPr lang="en-US" sz="1700" kern="1200" dirty="0"/>
        </a:p>
      </dsp:txBody>
      <dsp:txXfrm rot="-5400000">
        <a:off x="4506194" y="3349922"/>
        <a:ext cx="1082060" cy="1243746"/>
      </dsp:txXfrm>
    </dsp:sp>
    <dsp:sp modelId="{35A53909-AC91-458D-96A4-C55B9B015074}">
      <dsp:nvSpPr>
        <dsp:cNvPr id="0" name=""/>
        <dsp:cNvSpPr/>
      </dsp:nvSpPr>
      <dsp:spPr>
        <a:xfrm>
          <a:off x="5880926" y="3429726"/>
          <a:ext cx="2016496" cy="1084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Claims Processing</a:t>
          </a:r>
          <a:endParaRPr lang="en-US" sz="1500" kern="1200" dirty="0"/>
        </a:p>
        <a:p>
          <a:pPr lvl="0" algn="l" defTabSz="666750">
            <a:lnSpc>
              <a:spcPct val="90000"/>
            </a:lnSpc>
            <a:spcBef>
              <a:spcPct val="0"/>
            </a:spcBef>
            <a:spcAft>
              <a:spcPct val="35000"/>
            </a:spcAft>
          </a:pPr>
          <a:r>
            <a:rPr lang="en-US" sz="1500" kern="1200" dirty="0" smtClean="0"/>
            <a:t>Risk Modeling</a:t>
          </a:r>
          <a:endParaRPr lang="en-US" sz="1500" kern="1200" dirty="0"/>
        </a:p>
        <a:p>
          <a:pPr lvl="0" algn="l" defTabSz="666750">
            <a:lnSpc>
              <a:spcPct val="90000"/>
            </a:lnSpc>
            <a:spcBef>
              <a:spcPct val="0"/>
            </a:spcBef>
            <a:spcAft>
              <a:spcPct val="35000"/>
            </a:spcAft>
          </a:pPr>
          <a:r>
            <a:rPr lang="en-US" sz="1500" kern="1200" dirty="0" smtClean="0"/>
            <a:t>Regulatory Filling</a:t>
          </a:r>
          <a:endParaRPr lang="en-US" sz="1500" kern="1200" dirty="0"/>
        </a:p>
      </dsp:txBody>
      <dsp:txXfrm>
        <a:off x="5880926" y="3429726"/>
        <a:ext cx="2016496" cy="1084137"/>
      </dsp:txXfrm>
    </dsp:sp>
    <dsp:sp modelId="{DD4F5997-A93D-456C-BDDE-C24DB3F6D14C}">
      <dsp:nvSpPr>
        <dsp:cNvPr id="0" name=""/>
        <dsp:cNvSpPr/>
      </dsp:nvSpPr>
      <dsp:spPr>
        <a:xfrm rot="5400000">
          <a:off x="2446016" y="3185795"/>
          <a:ext cx="1806896" cy="1572000"/>
        </a:xfrm>
        <a:prstGeom prst="hexagon">
          <a:avLst>
            <a:gd name="adj" fmla="val 25000"/>
            <a:gd name="vf" fmla="val 115470"/>
          </a:avLst>
        </a:prstGeom>
        <a:solidFill>
          <a:schemeClr val="accent2">
            <a:hueOff val="400255"/>
            <a:satOff val="45828"/>
            <a:lumOff val="-5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808434" y="3349922"/>
        <a:ext cx="1082060" cy="124374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t>CrossUG</a:t>
            </a:r>
            <a:r>
              <a:rPr lang="en-US" dirty="0"/>
              <a:t> Focus 2017</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dirty="0">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dirty="0" err="1"/>
              <a:t>CrossUG</a:t>
            </a:r>
            <a:r>
              <a:rPr lang="en-US" dirty="0"/>
              <a:t> Focus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5/22/2018 10:23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dirty="0"/>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E2A53C1C-1219-4260-819B-6F9269329F9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09622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an analogy</a:t>
            </a:r>
            <a:r>
              <a:rPr lang="en-US" baseline="0" dirty="0" smtClean="0"/>
              <a:t> to help visualize the role a service bus plays.  Image we are a newspaper company (#1) and we have many subscribers (#2) to our newspaper.  Now we could create a relationship with each individual subscribe and mail them their news paper each day or the subscriber could come to our office each day to pick their paper up.  Now that’s not very effective, but in a peer to peer integration pattern that’s roughly what’s being done.  So what could we do to be more effective?  </a:t>
            </a:r>
          </a:p>
          <a:p>
            <a:endParaRPr lang="en-US" baseline="0" dirty="0" smtClean="0"/>
          </a:p>
          <a:p>
            <a:r>
              <a:rPr lang="en-US" baseline="0" dirty="0" smtClean="0"/>
              <a:t>Well, we could form relationships with a handful of newspaper people (#3) whom buy the paper from us and then allow those newspaper delivery people to handle the relationship with the subscriber and ensuring the subscriber gets their newspaper.  Or we could form a relationship with a magazine stand  (#4) who then buys the papers and sets them out for the subscribers to purchase.</a:t>
            </a:r>
          </a:p>
          <a:p>
            <a:endParaRPr lang="en-US" baseline="0" dirty="0" smtClean="0"/>
          </a:p>
          <a:p>
            <a:r>
              <a:rPr lang="en-US" baseline="0" dirty="0" smtClean="0"/>
              <a:t>In either case we are abstracting away the relationship between us (The Publisher) and people consuming our newspaper (The Subscribers)</a:t>
            </a:r>
          </a:p>
          <a:p>
            <a:endParaRPr lang="en-US" baseline="0" dirty="0" smtClean="0"/>
          </a:p>
          <a:p>
            <a:r>
              <a:rPr lang="en-US" baseline="0" dirty="0" smtClean="0"/>
              <a:t>So now for the long, boring definition here you go</a:t>
            </a: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58882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27735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smtClean="0">
                <a:solidFill>
                  <a:schemeClr val="tx1"/>
                </a:solidFill>
                <a:effectLst/>
                <a:latin typeface="Arial" panose="020B0604020202020204" pitchFamily="34" charset="0"/>
                <a:ea typeface="+mn-ea"/>
                <a:cs typeface="Arial" panose="020B0604020202020204" pitchFamily="34" charset="0"/>
              </a:rPr>
              <a:t>Queues: </a:t>
            </a:r>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sz="900" b="0" i="0" kern="1200" dirty="0" smtClean="0">
                <a:solidFill>
                  <a:schemeClr val="tx1"/>
                </a:solidFill>
                <a:effectLst/>
                <a:latin typeface="Arial" panose="020B0604020202020204" pitchFamily="34" charset="0"/>
                <a:ea typeface="+mn-ea"/>
                <a:cs typeface="Arial" panose="020B0604020202020204" pitchFamily="34" charset="0"/>
              </a:rPr>
              <a:t>Queues offer </a:t>
            </a:r>
            <a:r>
              <a:rPr lang="en-US" sz="900" b="0" i="1" kern="1200" dirty="0" smtClean="0">
                <a:solidFill>
                  <a:schemeClr val="tx1"/>
                </a:solidFill>
                <a:effectLst/>
                <a:latin typeface="Arial" panose="020B0604020202020204" pitchFamily="34" charset="0"/>
                <a:ea typeface="+mn-ea"/>
                <a:cs typeface="Arial" panose="020B0604020202020204" pitchFamily="34" charset="0"/>
              </a:rPr>
              <a:t>First In, First Out</a:t>
            </a:r>
            <a:r>
              <a:rPr lang="en-US" sz="900" b="0" i="0" kern="1200" dirty="0" smtClean="0">
                <a:solidFill>
                  <a:schemeClr val="tx1"/>
                </a:solidFill>
                <a:effectLst/>
                <a:latin typeface="Arial" panose="020B0604020202020204" pitchFamily="34" charset="0"/>
                <a:ea typeface="+mn-ea"/>
                <a:cs typeface="Arial" panose="020B0604020202020204" pitchFamily="34" charset="0"/>
              </a:rPr>
              <a:t> (FIFO) message delivery to one or more competing consumers. That is, messages are typically expected to be received and processed by the receivers in the order in which they were added to the queue, and each message is received and processed by only one message consumer. A key benefit of using queues is to achieve “temporal decoupling” of application components. In other words, the producers (senders) and consumers (receivers) do not have to be sending and receiving messages at the same time, because messages are stored durably in the queue. Furthermore, the producer does not have to wait for a reply from the consumer in order to continue to process and send messages.</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sz="900" b="1" i="0" kern="1200" dirty="0" smtClean="0">
                <a:solidFill>
                  <a:schemeClr val="tx1"/>
                </a:solidFill>
                <a:effectLst/>
                <a:latin typeface="Arial" panose="020B0604020202020204" pitchFamily="34" charset="0"/>
                <a:ea typeface="+mn-ea"/>
                <a:cs typeface="Arial" panose="020B0604020202020204" pitchFamily="34" charset="0"/>
              </a:rPr>
              <a:t>Topics:</a:t>
            </a:r>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sz="900" b="0" i="0" kern="1200" dirty="0" smtClean="0">
                <a:solidFill>
                  <a:schemeClr val="tx1"/>
                </a:solidFill>
                <a:effectLst/>
                <a:latin typeface="Arial" panose="020B0604020202020204" pitchFamily="34" charset="0"/>
                <a:ea typeface="+mn-ea"/>
                <a:cs typeface="Arial" panose="020B0604020202020204" pitchFamily="34" charset="0"/>
              </a:rPr>
              <a:t>Provide a one-to-many form of communication, in a </a:t>
            </a:r>
            <a:r>
              <a:rPr lang="en-US" sz="900" b="0" i="1" kern="1200" dirty="0" smtClean="0">
                <a:solidFill>
                  <a:schemeClr val="tx1"/>
                </a:solidFill>
                <a:effectLst/>
                <a:latin typeface="Arial" panose="020B0604020202020204" pitchFamily="34" charset="0"/>
                <a:ea typeface="+mn-ea"/>
                <a:cs typeface="Arial" panose="020B0604020202020204" pitchFamily="34" charset="0"/>
              </a:rPr>
              <a:t>publish/subscribe</a:t>
            </a:r>
            <a:r>
              <a:rPr lang="en-US" sz="900" b="0" i="0" kern="1200" dirty="0" smtClean="0">
                <a:solidFill>
                  <a:schemeClr val="tx1"/>
                </a:solidFill>
                <a:effectLst/>
                <a:latin typeface="Arial" panose="020B0604020202020204" pitchFamily="34" charset="0"/>
                <a:ea typeface="+mn-ea"/>
                <a:cs typeface="Arial" panose="020B0604020202020204" pitchFamily="34" charset="0"/>
              </a:rPr>
              <a:t> pattern. Useful for scaling to very large numbers of recipients, each published message is made available to each subscription registered with the topic. 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03913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8265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smtClean="0">
                <a:solidFill>
                  <a:schemeClr val="tx1"/>
                </a:solidFill>
                <a:effectLst/>
                <a:latin typeface="Arial" panose="020B0604020202020204" pitchFamily="34" charset="0"/>
                <a:ea typeface="+mn-ea"/>
                <a:cs typeface="Arial" panose="020B0604020202020204" pitchFamily="34" charset="0"/>
              </a:rPr>
              <a:t>"temporal decoupling" of application components. In other words, the producers (senders) and consumers (receivers) do not have to be sending and receiving messages at the same time, because messages are stored durably in the queue</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8606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F018E8E0-71BF-4B3D-AA4E-77FD50086221}"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6451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67C6B1E4-98EC-4312-8FF0-D36B8081355F}"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57831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6962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5333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26927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90637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95793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47320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7741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24554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49754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2635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8762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0140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7446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08748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69639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04602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32198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27182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F018E8E0-71BF-4B3D-AA4E-77FD50086221}"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42060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F755C18-E55A-414E-AC9F-199608F14225}" type="datetime8">
              <a:rPr lang="en-US" smtClean="0">
                <a:solidFill>
                  <a:prstClr val="black"/>
                </a:solidFill>
              </a:rPr>
              <a:t>5/22/2018 10:23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025852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87586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4392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88729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71902AA-B854-4034-84BB-177CDB943417}"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0754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5FB70DF-21EA-4EDF-9EC5-1F20D9BCC3C2}" type="datetime8">
              <a:rPr lang="en-US" smtClean="0"/>
              <a:t>5/22/2018 10:23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7875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419"/>
          <a:stretch/>
        </p:blipFill>
        <p:spPr bwMode="ltGray">
          <a:xfrm>
            <a:off x="0" y="1690777"/>
            <a:ext cx="12436475" cy="5303747"/>
          </a:xfrm>
          <a:prstGeom prst="rect">
            <a:avLst/>
          </a:prstGeom>
        </p:spPr>
      </p:pic>
      <p:sp>
        <p:nvSpPr>
          <p:cNvPr id="2" name="TextBox 1"/>
          <p:cNvSpPr txBox="1"/>
          <p:nvPr userDrawn="1"/>
        </p:nvSpPr>
        <p:spPr bwMode="black">
          <a:xfrm>
            <a:off x="274700" y="2222104"/>
            <a:ext cx="8229538" cy="1514261"/>
          </a:xfrm>
          <a:prstGeom prst="rect">
            <a:avLst/>
          </a:prstGeom>
          <a:noFill/>
        </p:spPr>
        <p:txBody>
          <a:bodyPr wrap="square" lIns="182880" tIns="146304" rIns="182880" bIns="146304" rtlCol="0">
            <a:spAutoFit/>
          </a:bodyPr>
          <a:lstStyle/>
          <a:p>
            <a:pPr>
              <a:lnSpc>
                <a:spcPct val="90000"/>
              </a:lnSpc>
              <a:spcAft>
                <a:spcPts val="600"/>
              </a:spcAft>
            </a:pPr>
            <a:r>
              <a:rPr kumimoji="0" lang="en-US" sz="4400"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Dive in deep. </a:t>
            </a:r>
            <a:br>
              <a:rPr kumimoji="0" lang="en-US" sz="4400"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4400" b="1"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Emerge an expert.</a:t>
            </a:r>
            <a:endParaRPr lang="en-US" sz="2000" b="1" spc="0" baseline="0" dirty="0">
              <a:gradFill>
                <a:gsLst>
                  <a:gs pos="2917">
                    <a:schemeClr val="tx1"/>
                  </a:gs>
                  <a:gs pos="30000">
                    <a:schemeClr val="tx1"/>
                  </a:gs>
                </a:gsLst>
                <a:lin ang="5400000" scaled="0"/>
              </a:gradFill>
              <a:latin typeface="+mn-lt"/>
            </a:endParaRPr>
          </a:p>
        </p:txBody>
      </p:sp>
      <p:sp>
        <p:nvSpPr>
          <p:cNvPr id="50" name="Rectangle 49"/>
          <p:cNvSpPr/>
          <p:nvPr userDrawn="1"/>
        </p:nvSpPr>
        <p:spPr bwMode="white">
          <a:xfrm>
            <a:off x="0" y="0"/>
            <a:ext cx="12436475" cy="16684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74700" y="3585131"/>
            <a:ext cx="8229538" cy="849463"/>
          </a:xfrm>
          <a:prstGeom prst="rect">
            <a:avLst/>
          </a:prstGeom>
          <a:noFill/>
        </p:spPr>
        <p:txBody>
          <a:bodyPr wrap="square" lIns="182880" tIns="146304" rIns="182880" bIns="146304" rtlCol="0">
            <a:spAutoFit/>
          </a:bodyPr>
          <a:lstStyle/>
          <a:p>
            <a:pPr>
              <a:lnSpc>
                <a:spcPct val="90000"/>
              </a:lnSpc>
              <a:spcAft>
                <a:spcPts val="600"/>
              </a:spcAft>
            </a:pPr>
            <a:r>
              <a:rPr kumimoji="0" lang="en-US" sz="19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The premier advanced-learning conference </a:t>
            </a:r>
            <a:br>
              <a:rPr kumimoji="0" lang="en-US" sz="19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br>
            <a:r>
              <a:rPr kumimoji="0" lang="en-US" sz="19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for Microsoft Dynamics and Power BI users.</a:t>
            </a:r>
            <a:endParaRPr lang="en-US" sz="1900" b="0" spc="0" baseline="0" dirty="0">
              <a:gradFill>
                <a:gsLst>
                  <a:gs pos="2917">
                    <a:schemeClr val="tx1"/>
                  </a:gs>
                  <a:gs pos="30000">
                    <a:schemeClr val="tx1"/>
                  </a:gs>
                </a:gsLst>
                <a:lin ang="5400000" scaled="0"/>
              </a:gradFill>
              <a:latin typeface="+mj-lt"/>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647" y="361131"/>
            <a:ext cx="6445581" cy="946199"/>
          </a:xfrm>
          <a:prstGeom prst="rect">
            <a:avLst/>
          </a:prstGeom>
        </p:spPr>
      </p:pic>
    </p:spTree>
    <p:extLst>
      <p:ext uri="{BB962C8B-B14F-4D97-AF65-F5344CB8AC3E}">
        <p14:creationId xmlns:p14="http://schemas.microsoft.com/office/powerpoint/2010/main" val="819741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03" userDrawn="1">
          <p15:clr>
            <a:srgbClr val="FBAE40"/>
          </p15:clr>
        </p15:guide>
        <p15:guide id="2" orient="horz" pos="105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1126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TextBox 6"/>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1126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5" name="TextBox 4"/>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61" name="Picture 6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6066">
                      <a:schemeClr val="tx1"/>
                    </a:gs>
                    <a:gs pos="60000">
                      <a:schemeClr val="tx1"/>
                    </a:gs>
                  </a:gsLst>
                  <a:lin ang="5400000" scaled="0"/>
                </a:gradFill>
              </a:defRPr>
            </a:lvl1pPr>
          </a:lstStyle>
          <a:p>
            <a:r>
              <a:rPr lang="en-US" dirty="0"/>
              <a:t>Section title</a:t>
            </a:r>
          </a:p>
        </p:txBody>
      </p:sp>
      <p:sp>
        <p:nvSpPr>
          <p:cNvPr id="5" name="TextBox 4"/>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6686" t="1558" r="10092"/>
          <a:stretch/>
        </p:blipFill>
        <p:spPr>
          <a:xfrm>
            <a:off x="0" y="1694116"/>
            <a:ext cx="12436475" cy="5331807"/>
          </a:xfrm>
          <a:prstGeom prst="rect">
            <a:avLst/>
          </a:prstGeom>
        </p:spPr>
      </p:pic>
      <p:sp>
        <p:nvSpPr>
          <p:cNvPr id="8" name="Rectangle 7"/>
          <p:cNvSpPr/>
          <p:nvPr userDrawn="1"/>
        </p:nvSpPr>
        <p:spPr bwMode="gray">
          <a:xfrm>
            <a:off x="273049" y="2125663"/>
            <a:ext cx="6635751" cy="3023986"/>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white">
          <a:xfrm>
            <a:off x="274701" y="2125663"/>
            <a:ext cx="6634151" cy="1828800"/>
          </a:xfrm>
          <a:noFill/>
        </p:spPr>
        <p:txBody>
          <a:bodyPr lIns="146304" tIns="91440" rIns="146304" bIns="91440" anchor="t" anchorCtr="0"/>
          <a:lstStyle>
            <a:lvl1pPr>
              <a:defRPr sz="5400" spc="-100" baseline="0">
                <a:gradFill>
                  <a:gsLst>
                    <a:gs pos="90984">
                      <a:schemeClr val="tx1"/>
                    </a:gs>
                    <a:gs pos="74000">
                      <a:schemeClr val="tx1"/>
                    </a:gs>
                  </a:gsLst>
                  <a:lin ang="5400000" scaled="0"/>
                </a:gradFill>
              </a:defRPr>
            </a:lvl1pPr>
          </a:lstStyle>
          <a:p>
            <a:r>
              <a:rPr lang="en-US" dirty="0"/>
              <a:t>Presentation title</a:t>
            </a:r>
          </a:p>
        </p:txBody>
      </p:sp>
      <p:sp>
        <p:nvSpPr>
          <p:cNvPr id="12" name="Text Placeholder 2"/>
          <p:cNvSpPr>
            <a:spLocks noGrp="1"/>
          </p:cNvSpPr>
          <p:nvPr>
            <p:ph type="body" sz="quarter" idx="14" hasCustomPrompt="1"/>
          </p:nvPr>
        </p:nvSpPr>
        <p:spPr bwMode="white">
          <a:xfrm>
            <a:off x="273049" y="3960948"/>
            <a:ext cx="6635751" cy="1188701"/>
          </a:xfrm>
          <a:noFill/>
        </p:spPr>
        <p:txBody>
          <a:bodyPr tIns="109728" bIns="109728">
            <a:noAutofit/>
          </a:bodyPr>
          <a:lstStyle>
            <a:lvl1pPr marL="0" indent="0">
              <a:spcBef>
                <a:spcPts val="0"/>
              </a:spcBef>
              <a:buNone/>
              <a:defRPr sz="3200">
                <a:gradFill>
                  <a:gsLst>
                    <a:gs pos="90984">
                      <a:schemeClr val="tx1"/>
                    </a:gs>
                    <a:gs pos="74000">
                      <a:schemeClr val="tx1"/>
                    </a:gs>
                  </a:gsLst>
                  <a:lin ang="5400000" scaled="0"/>
                </a:gradFill>
              </a:defRPr>
            </a:lvl1pPr>
          </a:lstStyle>
          <a:p>
            <a:pPr lvl="0"/>
            <a:r>
              <a:rPr lang="en-US" dirty="0"/>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647" y="361131"/>
            <a:ext cx="6445581" cy="946199"/>
          </a:xfrm>
          <a:prstGeom prst="rect">
            <a:avLst/>
          </a:prstGeom>
        </p:spPr>
      </p:pic>
    </p:spTree>
    <p:extLst>
      <p:ext uri="{BB962C8B-B14F-4D97-AF65-F5344CB8AC3E}">
        <p14:creationId xmlns:p14="http://schemas.microsoft.com/office/powerpoint/2010/main" val="2616710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085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60" name="Picture 5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bg2"/>
        </a:solidFill>
        <a:effectLst/>
      </p:bgPr>
    </p:bg>
    <p:spTree>
      <p:nvGrpSpPr>
        <p:cNvPr id="1" name=""/>
        <p:cNvGrpSpPr/>
        <p:nvPr/>
      </p:nvGrpSpPr>
      <p:grpSpPr>
        <a:xfrm>
          <a:off x="0" y="0"/>
          <a:ext cx="0" cy="0"/>
          <a:chOff x="0" y="0"/>
          <a:chExt cx="0" cy="0"/>
        </a:xfrm>
      </p:grpSpPr>
      <p:sp>
        <p:nvSpPr>
          <p:cNvPr id="4" name="TextBox 3"/>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8195" y="6454993"/>
            <a:ext cx="2060626" cy="302794"/>
          </a:xfrm>
          <a:prstGeom prst="rect">
            <a:avLst/>
          </a:prstGeom>
        </p:spPr>
      </p:pic>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Dynamic Communities.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8622" y="3024163"/>
            <a:ext cx="6439231" cy="946199"/>
          </a:xfrm>
          <a:prstGeom prst="rect">
            <a:avLst/>
          </a:prstGeom>
        </p:spPr>
      </p:pic>
      <p:pic>
        <p:nvPicPr>
          <p:cNvPr id="60" name="Picture 5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57094" y="6294476"/>
            <a:ext cx="2204743" cy="431801"/>
          </a:xfrm>
          <a:prstGeom prst="rect">
            <a:avLst/>
          </a:prstGeom>
        </p:spPr>
      </p:pic>
    </p:spTree>
    <p:extLst>
      <p:ext uri="{BB962C8B-B14F-4D97-AF65-F5344CB8AC3E}">
        <p14:creationId xmlns:p14="http://schemas.microsoft.com/office/powerpoint/2010/main" val="1280962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8220" t="1741" r="8220"/>
          <a:stretch/>
        </p:blipFill>
        <p:spPr>
          <a:xfrm>
            <a:off x="0" y="1694117"/>
            <a:ext cx="12436476" cy="5300407"/>
          </a:xfrm>
          <a:prstGeom prst="rect">
            <a:avLst/>
          </a:prstGeom>
        </p:spPr>
      </p:pic>
      <p:sp>
        <p:nvSpPr>
          <p:cNvPr id="8" name="Rectangle 7"/>
          <p:cNvSpPr/>
          <p:nvPr userDrawn="1"/>
        </p:nvSpPr>
        <p:spPr bwMode="gray">
          <a:xfrm>
            <a:off x="273049" y="2125663"/>
            <a:ext cx="6635751" cy="3023986"/>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white">
          <a:xfrm>
            <a:off x="274701" y="2125663"/>
            <a:ext cx="6634151" cy="1828800"/>
          </a:xfrm>
          <a:noFill/>
        </p:spPr>
        <p:txBody>
          <a:bodyPr lIns="146304" tIns="91440" rIns="146304" bIns="91440" anchor="t" anchorCtr="0"/>
          <a:lstStyle>
            <a:lvl1pPr>
              <a:defRPr sz="5400" spc="-100" baseline="0">
                <a:gradFill>
                  <a:gsLst>
                    <a:gs pos="90984">
                      <a:schemeClr val="tx1"/>
                    </a:gs>
                    <a:gs pos="74000">
                      <a:schemeClr val="tx1"/>
                    </a:gs>
                  </a:gsLst>
                  <a:lin ang="5400000" scaled="0"/>
                </a:gradFill>
              </a:defRPr>
            </a:lvl1pPr>
          </a:lstStyle>
          <a:p>
            <a:r>
              <a:rPr lang="en-US" dirty="0"/>
              <a:t>Presentation title</a:t>
            </a:r>
          </a:p>
        </p:txBody>
      </p:sp>
      <p:sp>
        <p:nvSpPr>
          <p:cNvPr id="12" name="Text Placeholder 2"/>
          <p:cNvSpPr>
            <a:spLocks noGrp="1"/>
          </p:cNvSpPr>
          <p:nvPr>
            <p:ph type="body" sz="quarter" idx="14" hasCustomPrompt="1"/>
          </p:nvPr>
        </p:nvSpPr>
        <p:spPr bwMode="white">
          <a:xfrm>
            <a:off x="273049" y="3960948"/>
            <a:ext cx="6635751" cy="1188701"/>
          </a:xfrm>
          <a:noFill/>
        </p:spPr>
        <p:txBody>
          <a:bodyPr tIns="109728" bIns="109728">
            <a:noAutofit/>
          </a:bodyPr>
          <a:lstStyle>
            <a:lvl1pPr marL="0" indent="0">
              <a:spcBef>
                <a:spcPts val="0"/>
              </a:spcBef>
              <a:buNone/>
              <a:defRPr sz="3200">
                <a:gradFill>
                  <a:gsLst>
                    <a:gs pos="90984">
                      <a:schemeClr val="tx1"/>
                    </a:gs>
                    <a:gs pos="74000">
                      <a:schemeClr val="tx1"/>
                    </a:gs>
                  </a:gsLst>
                  <a:lin ang="5400000" scaled="0"/>
                </a:gradFill>
              </a:defRPr>
            </a:lvl1pPr>
          </a:lstStyle>
          <a:p>
            <a:pPr lvl="0"/>
            <a:r>
              <a:rPr lang="en-US" dirty="0"/>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647" y="361131"/>
            <a:ext cx="6445581" cy="946199"/>
          </a:xfrm>
          <a:prstGeom prst="rect">
            <a:avLst/>
          </a:prstGeom>
        </p:spPr>
      </p:pic>
    </p:spTree>
    <p:extLst>
      <p:ext uri="{BB962C8B-B14F-4D97-AF65-F5344CB8AC3E}">
        <p14:creationId xmlns:p14="http://schemas.microsoft.com/office/powerpoint/2010/main" val="94797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hoto_Option">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052" y="1700738"/>
            <a:ext cx="12436475" cy="5293787"/>
          </a:xfrm>
          <a:prstGeom prst="rect">
            <a:avLst/>
          </a:prstGeom>
        </p:spPr>
      </p:pic>
      <p:sp>
        <p:nvSpPr>
          <p:cNvPr id="10" name="Rectangle 9"/>
          <p:cNvSpPr/>
          <p:nvPr userDrawn="1"/>
        </p:nvSpPr>
        <p:spPr bwMode="auto">
          <a:xfrm>
            <a:off x="0" y="1700738"/>
            <a:ext cx="12436475" cy="5293783"/>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526" y="4855851"/>
            <a:ext cx="8130521" cy="2138670"/>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941058" y="3344801"/>
            <a:ext cx="6514469" cy="3649720"/>
          </a:xfrm>
          <a:prstGeom prst="rect">
            <a:avLst/>
          </a:prstGeom>
        </p:spPr>
      </p:pic>
      <p:sp>
        <p:nvSpPr>
          <p:cNvPr id="21" name="Freeform: Shape 20"/>
          <p:cNvSpPr/>
          <p:nvPr userDrawn="1"/>
        </p:nvSpPr>
        <p:spPr bwMode="gray">
          <a:xfrm>
            <a:off x="-19345" y="1694117"/>
            <a:ext cx="12474872" cy="5283839"/>
          </a:xfrm>
          <a:custGeom>
            <a:avLst/>
            <a:gdLst>
              <a:gd name="connsiteX0" fmla="*/ 0 w 12449562"/>
              <a:gd name="connsiteY0" fmla="*/ 0 h 5260979"/>
              <a:gd name="connsiteX1" fmla="*/ 12434174 w 12449562"/>
              <a:gd name="connsiteY1" fmla="*/ 0 h 5260979"/>
              <a:gd name="connsiteX2" fmla="*/ 12449562 w 12449562"/>
              <a:gd name="connsiteY2" fmla="*/ 2614083 h 5260979"/>
              <a:gd name="connsiteX3" fmla="*/ 7181883 w 12449562"/>
              <a:gd name="connsiteY3" fmla="*/ 5260979 h 5260979"/>
              <a:gd name="connsiteX4" fmla="*/ 4324 w 12449562"/>
              <a:gd name="connsiteY4" fmla="*/ 3630083 h 5260979"/>
              <a:gd name="connsiteX5" fmla="*/ 0 w 12449562"/>
              <a:gd name="connsiteY5" fmla="*/ 0 h 5260979"/>
              <a:gd name="connsiteX0" fmla="*/ 153721 w 12603283"/>
              <a:gd name="connsiteY0" fmla="*/ 0 h 5260979"/>
              <a:gd name="connsiteX1" fmla="*/ 12587895 w 12603283"/>
              <a:gd name="connsiteY1" fmla="*/ 0 h 5260979"/>
              <a:gd name="connsiteX2" fmla="*/ 12603283 w 12603283"/>
              <a:gd name="connsiteY2" fmla="*/ 2614083 h 5260979"/>
              <a:gd name="connsiteX3" fmla="*/ 7335604 w 12603283"/>
              <a:gd name="connsiteY3" fmla="*/ 5260979 h 5260979"/>
              <a:gd name="connsiteX4" fmla="*/ 0 w 12603283"/>
              <a:gd name="connsiteY4" fmla="*/ 3562349 h 5260979"/>
              <a:gd name="connsiteX5" fmla="*/ 153721 w 12603283"/>
              <a:gd name="connsiteY5" fmla="*/ 0 h 5260979"/>
              <a:gd name="connsiteX0" fmla="*/ 63410 w 12512972"/>
              <a:gd name="connsiteY0" fmla="*/ 0 h 5260979"/>
              <a:gd name="connsiteX1" fmla="*/ 12497584 w 12512972"/>
              <a:gd name="connsiteY1" fmla="*/ 0 h 5260979"/>
              <a:gd name="connsiteX2" fmla="*/ 12512972 w 12512972"/>
              <a:gd name="connsiteY2" fmla="*/ 2614083 h 5260979"/>
              <a:gd name="connsiteX3" fmla="*/ 7245293 w 12512972"/>
              <a:gd name="connsiteY3" fmla="*/ 5260979 h 5260979"/>
              <a:gd name="connsiteX4" fmla="*/ 0 w 12512972"/>
              <a:gd name="connsiteY4" fmla="*/ 3404305 h 5260979"/>
              <a:gd name="connsiteX5" fmla="*/ 63410 w 12512972"/>
              <a:gd name="connsiteY5" fmla="*/ 0 h 5260979"/>
              <a:gd name="connsiteX0" fmla="*/ 25310 w 12474872"/>
              <a:gd name="connsiteY0" fmla="*/ 0 h 5260979"/>
              <a:gd name="connsiteX1" fmla="*/ 12459484 w 12474872"/>
              <a:gd name="connsiteY1" fmla="*/ 0 h 5260979"/>
              <a:gd name="connsiteX2" fmla="*/ 12474872 w 12474872"/>
              <a:gd name="connsiteY2" fmla="*/ 2614083 h 5260979"/>
              <a:gd name="connsiteX3" fmla="*/ 7207193 w 12474872"/>
              <a:gd name="connsiteY3" fmla="*/ 5260979 h 5260979"/>
              <a:gd name="connsiteX4" fmla="*/ 0 w 12474872"/>
              <a:gd name="connsiteY4" fmla="*/ 3587185 h 5260979"/>
              <a:gd name="connsiteX5" fmla="*/ 25310 w 12474872"/>
              <a:gd name="connsiteY5" fmla="*/ 0 h 5260979"/>
              <a:gd name="connsiteX0" fmla="*/ 25310 w 12474872"/>
              <a:gd name="connsiteY0" fmla="*/ 0 h 5283839"/>
              <a:gd name="connsiteX1" fmla="*/ 12459484 w 12474872"/>
              <a:gd name="connsiteY1" fmla="*/ 0 h 5283839"/>
              <a:gd name="connsiteX2" fmla="*/ 12474872 w 12474872"/>
              <a:gd name="connsiteY2" fmla="*/ 2614083 h 5283839"/>
              <a:gd name="connsiteX3" fmla="*/ 7153853 w 12474872"/>
              <a:gd name="connsiteY3" fmla="*/ 5283839 h 5283839"/>
              <a:gd name="connsiteX4" fmla="*/ 0 w 12474872"/>
              <a:gd name="connsiteY4" fmla="*/ 3587185 h 5283839"/>
              <a:gd name="connsiteX5" fmla="*/ 25310 w 12474872"/>
              <a:gd name="connsiteY5" fmla="*/ 0 h 528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74872" h="5283839">
                <a:moveTo>
                  <a:pt x="25310" y="0"/>
                </a:moveTo>
                <a:lnTo>
                  <a:pt x="12459484" y="0"/>
                </a:lnTo>
                <a:cubicBezTo>
                  <a:pt x="12464613" y="871361"/>
                  <a:pt x="12469743" y="1742722"/>
                  <a:pt x="12474872" y="2614083"/>
                </a:cubicBezTo>
                <a:lnTo>
                  <a:pt x="7153853" y="5283839"/>
                </a:lnTo>
                <a:lnTo>
                  <a:pt x="0" y="3587185"/>
                </a:lnTo>
                <a:lnTo>
                  <a:pt x="25310" y="0"/>
                </a:lnTo>
                <a:close/>
              </a:path>
            </a:pathLst>
          </a:cu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itle 1"/>
          <p:cNvSpPr>
            <a:spLocks noGrp="1"/>
          </p:cNvSpPr>
          <p:nvPr userDrawn="1">
            <p:ph type="title" hasCustomPrompt="1"/>
          </p:nvPr>
        </p:nvSpPr>
        <p:spPr bwMode="white">
          <a:xfrm>
            <a:off x="274701" y="2125663"/>
            <a:ext cx="6634151" cy="1828800"/>
          </a:xfrm>
          <a:noFill/>
        </p:spPr>
        <p:txBody>
          <a:bodyPr lIns="146304" tIns="91440" rIns="146304" bIns="91440" anchor="t" anchorCtr="0"/>
          <a:lstStyle>
            <a:lvl1pPr>
              <a:defRPr sz="5400" spc="-100" baseline="0">
                <a:gradFill>
                  <a:gsLst>
                    <a:gs pos="90984">
                      <a:schemeClr val="tx1"/>
                    </a:gs>
                    <a:gs pos="74000">
                      <a:schemeClr val="tx1"/>
                    </a:gs>
                  </a:gsLst>
                  <a:lin ang="5400000" scaled="0"/>
                </a:gradFill>
              </a:defRPr>
            </a:lvl1pPr>
          </a:lstStyle>
          <a:p>
            <a:r>
              <a:rPr lang="en-US" dirty="0"/>
              <a:t>Presentation title</a:t>
            </a:r>
          </a:p>
        </p:txBody>
      </p:sp>
      <p:sp>
        <p:nvSpPr>
          <p:cNvPr id="39" name="Text Placeholder 2"/>
          <p:cNvSpPr>
            <a:spLocks noGrp="1"/>
          </p:cNvSpPr>
          <p:nvPr userDrawn="1">
            <p:ph type="body" sz="quarter" idx="14" hasCustomPrompt="1"/>
          </p:nvPr>
        </p:nvSpPr>
        <p:spPr bwMode="white">
          <a:xfrm>
            <a:off x="273049" y="3960948"/>
            <a:ext cx="6635751" cy="1188701"/>
          </a:xfrm>
        </p:spPr>
        <p:txBody>
          <a:bodyPr tIns="109728" bIns="109728">
            <a:noAutofit/>
          </a:bodyPr>
          <a:lstStyle>
            <a:lvl1pPr marL="0" indent="0">
              <a:spcBef>
                <a:spcPts val="0"/>
              </a:spcBef>
              <a:buNone/>
              <a:defRPr sz="3200">
                <a:gradFill>
                  <a:gsLst>
                    <a:gs pos="90984">
                      <a:schemeClr val="tx1"/>
                    </a:gs>
                    <a:gs pos="74000">
                      <a:schemeClr val="tx1"/>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0647" y="361131"/>
            <a:ext cx="6445581" cy="946199"/>
          </a:xfrm>
          <a:prstGeom prst="rect">
            <a:avLst/>
          </a:prstGeom>
        </p:spPr>
      </p:pic>
    </p:spTree>
    <p:extLst>
      <p:ext uri="{BB962C8B-B14F-4D97-AF65-F5344CB8AC3E}">
        <p14:creationId xmlns:p14="http://schemas.microsoft.com/office/powerpoint/2010/main" val="3893422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_Text Option">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black">
          <a:xfrm>
            <a:off x="274701" y="2679617"/>
            <a:ext cx="6849201"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49" y="4514902"/>
            <a:ext cx="6850853" cy="1188701"/>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4" name="Rectangle 3"/>
          <p:cNvSpPr/>
          <p:nvPr userDrawn="1"/>
        </p:nvSpPr>
        <p:spPr bwMode="hidden">
          <a:xfrm>
            <a:off x="0" y="0"/>
            <a:ext cx="12436475" cy="16941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647" y="361131"/>
            <a:ext cx="6445581" cy="946199"/>
          </a:xfrm>
          <a:prstGeom prst="rect">
            <a:avLst/>
          </a:prstGeom>
        </p:spPr>
      </p:pic>
    </p:spTree>
    <p:extLst>
      <p:ext uri="{BB962C8B-B14F-4D97-AF65-F5344CB8AC3E}">
        <p14:creationId xmlns:p14="http://schemas.microsoft.com/office/powerpoint/2010/main" val="282150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79" userDrawn="1">
          <p15:clr>
            <a:srgbClr val="FBAE40"/>
          </p15:clr>
        </p15:guide>
        <p15:guide id="2" orient="horz" pos="105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197">
                      <a:schemeClr val="tx2"/>
                    </a:gs>
                    <a:gs pos="24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G:0 B:77</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R:5</a:t>
                </a:r>
                <a:r>
                  <a:rPr lang="en-US" sz="500" baseline="0" dirty="0">
                    <a:gradFill>
                      <a:gsLst>
                        <a:gs pos="0">
                          <a:srgbClr val="FFFFFF"/>
                        </a:gs>
                        <a:gs pos="100000">
                          <a:srgbClr val="FFFFFF"/>
                        </a:gs>
                      </a:gsLst>
                      <a:lin ang="5400000" scaled="0"/>
                    </a:gradFill>
                    <a:ea typeface="Segoe UI" pitchFamily="34" charset="0"/>
                    <a:cs typeface="Segoe UI" pitchFamily="34" charset="0"/>
                  </a:rPr>
                  <a:t> G:124 B:193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R:237</a:t>
                </a:r>
                <a:r>
                  <a:rPr lang="en-US" sz="500" baseline="0" dirty="0">
                    <a:gradFill>
                      <a:gsLst>
                        <a:gs pos="28302">
                          <a:schemeClr val="bg1"/>
                        </a:gs>
                        <a:gs pos="67000">
                          <a:schemeClr val="bg1"/>
                        </a:gs>
                      </a:gsLst>
                      <a:lin ang="5400000" scaled="1"/>
                    </a:gradFill>
                    <a:ea typeface="Segoe UI" pitchFamily="34" charset="0"/>
                    <a:cs typeface="Segoe UI" pitchFamily="34" charset="0"/>
                  </a:rPr>
                  <a:t> G:38 B:36</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dirty="0">
                    <a:gradFill>
                      <a:gsLst>
                        <a:gs pos="4717">
                          <a:schemeClr val="tx1"/>
                        </a:gs>
                        <a:gs pos="36000">
                          <a:schemeClr val="tx1"/>
                        </a:gs>
                      </a:gsLst>
                      <a:lin ang="5400000" scaled="0"/>
                    </a:gradFill>
                    <a:ea typeface="Segoe UI" pitchFamily="34" charset="0"/>
                    <a:cs typeface="Segoe UI" pitchFamily="34" charset="0"/>
                  </a:rPr>
                  <a:t>R:254</a:t>
                </a:r>
                <a:r>
                  <a:rPr lang="en-US" sz="500" baseline="0" dirty="0">
                    <a:gradFill>
                      <a:gsLst>
                        <a:gs pos="4717">
                          <a:schemeClr val="tx1"/>
                        </a:gs>
                        <a:gs pos="36000">
                          <a:schemeClr val="tx1"/>
                        </a:gs>
                      </a:gsLst>
                      <a:lin ang="5400000" scaled="0"/>
                    </a:gradFill>
                    <a:ea typeface="Segoe UI" pitchFamily="34" charset="0"/>
                    <a:cs typeface="Segoe UI" pitchFamily="34" charset="0"/>
                  </a:rPr>
                  <a:t> G:197 B:35</a:t>
                </a:r>
                <a:endParaRPr lang="en-US" sz="500" dirty="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76415">
                          <a:schemeClr val="bg1"/>
                        </a:gs>
                        <a:gs pos="52000">
                          <a:schemeClr val="bg1"/>
                        </a:gs>
                      </a:gsLst>
                      <a:lin ang="5400000" scaled="0"/>
                    </a:gradFill>
                    <a:ea typeface="Segoe UI" pitchFamily="34" charset="0"/>
                    <a:cs typeface="Segoe UI" pitchFamily="34" charset="0"/>
                  </a:rPr>
                  <a:t>R:0</a:t>
                </a:r>
                <a:r>
                  <a:rPr lang="en-US" sz="500" baseline="0" dirty="0">
                    <a:gradFill>
                      <a:gsLst>
                        <a:gs pos="76415">
                          <a:schemeClr val="bg1"/>
                        </a:gs>
                        <a:gs pos="52000">
                          <a:schemeClr val="bg1"/>
                        </a:gs>
                      </a:gsLst>
                      <a:lin ang="5400000" scaled="0"/>
                    </a:gradFill>
                    <a:ea typeface="Segoe UI" pitchFamily="34" charset="0"/>
                    <a:cs typeface="Segoe UI" pitchFamily="34" charset="0"/>
                  </a:rPr>
                  <a:t> G:130 B:114</a:t>
                </a:r>
                <a:endParaRPr lang="en-US" sz="500" dirty="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dirty="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dirty="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2" name="TextBox 21"/>
          <p:cNvSpPr txBox="1"/>
          <p:nvPr userDrawn="1"/>
        </p:nvSpPr>
        <p:spPr>
          <a:xfrm>
            <a:off x="96013" y="6454993"/>
            <a:ext cx="7585248" cy="461665"/>
          </a:xfrm>
          <a:prstGeom prst="rect">
            <a:avLst/>
          </a:prstGeom>
          <a:noFill/>
        </p:spPr>
        <p:txBody>
          <a:bodyPr wrap="square" lIns="182880" tIns="146304" rIns="182880" bIns="146304" rtlCol="0">
            <a:spAutoFit/>
          </a:bodyPr>
          <a:lstStyle/>
          <a:p>
            <a:pPr>
              <a:lnSpc>
                <a:spcPct val="90000"/>
              </a:lnSpc>
              <a:spcAft>
                <a:spcPts val="600"/>
              </a:spcAft>
            </a:pPr>
            <a:r>
              <a:rPr lang="en-US" sz="1200" baseline="0" dirty="0">
                <a:gradFill>
                  <a:gsLst>
                    <a:gs pos="2917">
                      <a:schemeClr val="tx1"/>
                    </a:gs>
                    <a:gs pos="30000">
                      <a:schemeClr val="tx1"/>
                    </a:gs>
                  </a:gsLst>
                  <a:lin ang="5400000" scaled="0"/>
                </a:gradFill>
              </a:rPr>
              <a:t>Focus | Indianapolis, IN | May 21-24, 2018</a:t>
            </a:r>
            <a:endParaRPr lang="en-US" sz="1200" dirty="0">
              <a:gradFill>
                <a:gsLst>
                  <a:gs pos="2917">
                    <a:schemeClr val="tx1"/>
                  </a:gs>
                  <a:gs pos="30000">
                    <a:schemeClr val="tx1"/>
                  </a:gs>
                </a:gsLst>
                <a:lin ang="5400000" scaled="0"/>
              </a:gradFill>
            </a:endParaRPr>
          </a:p>
        </p:txBody>
      </p:sp>
      <p:pic>
        <p:nvPicPr>
          <p:cNvPr id="20" name="Picture 19"/>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067737" y="6454993"/>
            <a:ext cx="2094101" cy="30741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304" r:id="rId2"/>
    <p:sldLayoutId id="2147484305" r:id="rId3"/>
    <p:sldLayoutId id="2147484303" r:id="rId4"/>
    <p:sldLayoutId id="2147484268"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249" r:id="rId15"/>
    <p:sldLayoutId id="2147484250" r:id="rId16"/>
    <p:sldLayoutId id="2147484264" r:id="rId17"/>
    <p:sldLayoutId id="2147484251" r:id="rId18"/>
    <p:sldLayoutId id="2147484252" r:id="rId19"/>
    <p:sldLayoutId id="2147484254" r:id="rId20"/>
    <p:sldLayoutId id="2147484256" r:id="rId21"/>
    <p:sldLayoutId id="2147484302" r:id="rId22"/>
    <p:sldLayoutId id="2147484258" r:id="rId23"/>
    <p:sldLayoutId id="2147484259" r:id="rId24"/>
    <p:sldLayoutId id="2147484260" r:id="rId25"/>
    <p:sldLayoutId id="2147484299"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ericcahoon/Focus-2018-AzureServiceBus-Your-Gateway-To-A-Whole-New-Way-To-Handle-Integrations"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hyperlink" Target="https://community.dynamics.com/crm/b/crmviking/archive/2016/10/23/microsoft-crm-azure-service-bus-part-1-creating-queues-and-adding-service-endpoints" TargetMode="External"/><Relationship Id="rId7" Type="http://schemas.openxmlformats.org/officeDocument/2006/relationships/hyperlink" Target="https://www.youtube.com/watch?v=jl0mhIM-1OA"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www.youtube.com/watch?v=9A7SBvkH8yI" TargetMode="External"/><Relationship Id="rId5" Type="http://schemas.openxmlformats.org/officeDocument/2006/relationships/hyperlink" Target="https://github.com/paolosalvatori/ServiceBusExplorer" TargetMode="External"/><Relationship Id="rId4" Type="http://schemas.openxmlformats.org/officeDocument/2006/relationships/hyperlink" Target="https://docs.microsoft.com/en-us/azure/service-bus-messaging/"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679617"/>
            <a:ext cx="11921257" cy="1828800"/>
          </a:xfrm>
        </p:spPr>
        <p:txBody>
          <a:bodyPr/>
          <a:lstStyle/>
          <a:p>
            <a:r>
              <a:rPr lang="en-US" dirty="0"/>
              <a:t>Azure Service Bus, Your Gateway to a Whole New Way to Handle Integrations</a:t>
            </a:r>
          </a:p>
        </p:txBody>
      </p:sp>
      <p:sp>
        <p:nvSpPr>
          <p:cNvPr id="5" name="Text Placeholder 4"/>
          <p:cNvSpPr>
            <a:spLocks noGrp="1"/>
          </p:cNvSpPr>
          <p:nvPr>
            <p:ph type="body" sz="quarter" idx="14"/>
          </p:nvPr>
        </p:nvSpPr>
        <p:spPr>
          <a:xfrm>
            <a:off x="273049" y="4514902"/>
            <a:ext cx="11336565" cy="1188701"/>
          </a:xfrm>
        </p:spPr>
        <p:txBody>
          <a:bodyPr/>
          <a:lstStyle/>
          <a:p>
            <a:r>
              <a:rPr lang="en-US" dirty="0" smtClean="0"/>
              <a:t>Eric W. Cahoon</a:t>
            </a:r>
            <a:endParaRPr lang="en-US" dirty="0"/>
          </a:p>
          <a:p>
            <a:r>
              <a:rPr lang="en-US" dirty="0" smtClean="0"/>
              <a:t>Principal CRM Solution Architect @ Crowe Horwath, LLP</a:t>
            </a:r>
            <a:endParaRPr lang="en-US" dirty="0"/>
          </a:p>
        </p:txBody>
      </p:sp>
    </p:spTree>
    <p:extLst>
      <p:ext uri="{BB962C8B-B14F-4D97-AF65-F5344CB8AC3E}">
        <p14:creationId xmlns:p14="http://schemas.microsoft.com/office/powerpoint/2010/main" val="16309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Microsoft Azure S</a:t>
            </a:r>
            <a:r>
              <a:rPr lang="en-US" sz="3200" dirty="0">
                <a:solidFill>
                  <a:schemeClr val="tx1"/>
                </a:solidFill>
              </a:rPr>
              <a:t>ervice </a:t>
            </a:r>
            <a:r>
              <a:rPr lang="en-US" sz="3200" dirty="0"/>
              <a:t>Bus (MSB) is a reliable information delivery service, which makes the communication easier between applications. When two or more parties want to communicate each other they need a facilitator, MSB plays the role of facilitator to communicate between the applications</a:t>
            </a:r>
            <a:r>
              <a:rPr lang="en-US" sz="3200" dirty="0" smtClean="0"/>
              <a:t>.</a:t>
            </a:r>
            <a:endParaRPr lang="en-US" sz="3200" dirty="0"/>
          </a:p>
        </p:txBody>
      </p:sp>
      <p:pic>
        <p:nvPicPr>
          <p:cNvPr id="4" name="Picture 3"/>
          <p:cNvPicPr>
            <a:picLocks noChangeAspect="1"/>
          </p:cNvPicPr>
          <p:nvPr/>
        </p:nvPicPr>
        <p:blipFill>
          <a:blip r:embed="rId3"/>
          <a:stretch>
            <a:fillRect/>
          </a:stretch>
        </p:blipFill>
        <p:spPr>
          <a:xfrm>
            <a:off x="2468061" y="2764327"/>
            <a:ext cx="7516168" cy="3657600"/>
          </a:xfrm>
          <a:prstGeom prst="rect">
            <a:avLst/>
          </a:prstGeom>
        </p:spPr>
      </p:pic>
    </p:spTree>
    <p:extLst>
      <p:ext uri="{BB962C8B-B14F-4D97-AF65-F5344CB8AC3E}">
        <p14:creationId xmlns:p14="http://schemas.microsoft.com/office/powerpoint/2010/main" val="18113375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61354788"/>
              </p:ext>
            </p:extLst>
          </p:nvPr>
        </p:nvGraphicFramePr>
        <p:xfrm>
          <a:off x="2059298" y="1384720"/>
          <a:ext cx="8290983" cy="5029200"/>
        </p:xfrm>
        <a:graphic>
          <a:graphicData uri="http://schemas.openxmlformats.org/drawingml/2006/table">
            <a:tbl>
              <a:tblPr firstRow="1" bandRow="1">
                <a:tableStyleId>{5C22544A-7EE6-4342-B048-85BDC9FD1C3A}</a:tableStyleId>
              </a:tblPr>
              <a:tblGrid>
                <a:gridCol w="8290983">
                  <a:extLst>
                    <a:ext uri="{9D8B030D-6E8A-4147-A177-3AD203B41FA5}">
                      <a16:colId xmlns:a16="http://schemas.microsoft.com/office/drawing/2014/main" val="1494504325"/>
                    </a:ext>
                  </a:extLst>
                </a:gridCol>
              </a:tblGrid>
              <a:tr h="408331">
                <a:tc>
                  <a:txBody>
                    <a:bodyPr/>
                    <a:lstStyle/>
                    <a:p>
                      <a:pPr algn="ctr"/>
                      <a:r>
                        <a:rPr lang="en-US" sz="2400" dirty="0" smtClean="0"/>
                        <a:t>Scalability</a:t>
                      </a:r>
                      <a:endParaRPr lang="en-US" sz="2400" dirty="0"/>
                    </a:p>
                  </a:txBody>
                  <a:tcPr>
                    <a:solidFill>
                      <a:schemeClr val="tx2"/>
                    </a:solidFill>
                  </a:tcPr>
                </a:tc>
                <a:extLst>
                  <a:ext uri="{0D108BD9-81ED-4DB2-BD59-A6C34878D82A}">
                    <a16:rowId xmlns:a16="http://schemas.microsoft.com/office/drawing/2014/main" val="4161703335"/>
                  </a:ext>
                </a:extLst>
              </a:tr>
              <a:tr h="408331">
                <a:tc>
                  <a:txBody>
                    <a:bodyPr/>
                    <a:lstStyle/>
                    <a:p>
                      <a:pPr algn="ctr"/>
                      <a:r>
                        <a:rPr lang="en-US" sz="2400" dirty="0" smtClean="0"/>
                        <a:t>Schedule Deliver</a:t>
                      </a:r>
                      <a:endParaRPr lang="en-US" sz="2400" dirty="0"/>
                    </a:p>
                  </a:txBody>
                  <a:tcPr/>
                </a:tc>
                <a:extLst>
                  <a:ext uri="{0D108BD9-81ED-4DB2-BD59-A6C34878D82A}">
                    <a16:rowId xmlns:a16="http://schemas.microsoft.com/office/drawing/2014/main" val="910883665"/>
                  </a:ext>
                </a:extLst>
              </a:tr>
              <a:tr h="408331">
                <a:tc>
                  <a:txBody>
                    <a:bodyPr/>
                    <a:lstStyle/>
                    <a:p>
                      <a:pPr algn="ctr"/>
                      <a:r>
                        <a:rPr lang="en-US" sz="2400" dirty="0" smtClean="0"/>
                        <a:t>Duplicate Detection</a:t>
                      </a:r>
                      <a:endParaRPr lang="en-US" sz="2400" dirty="0"/>
                    </a:p>
                  </a:txBody>
                  <a:tcPr/>
                </a:tc>
                <a:extLst>
                  <a:ext uri="{0D108BD9-81ED-4DB2-BD59-A6C34878D82A}">
                    <a16:rowId xmlns:a16="http://schemas.microsoft.com/office/drawing/2014/main" val="2826357896"/>
                  </a:ext>
                </a:extLst>
              </a:tr>
              <a:tr h="408331">
                <a:tc>
                  <a:txBody>
                    <a:bodyPr/>
                    <a:lstStyle/>
                    <a:p>
                      <a:pPr algn="ctr"/>
                      <a:r>
                        <a:rPr lang="en-US" sz="2400" dirty="0" smtClean="0"/>
                        <a:t>Sessions</a:t>
                      </a:r>
                      <a:endParaRPr lang="en-US" sz="2400" dirty="0"/>
                    </a:p>
                  </a:txBody>
                  <a:tcPr/>
                </a:tc>
                <a:extLst>
                  <a:ext uri="{0D108BD9-81ED-4DB2-BD59-A6C34878D82A}">
                    <a16:rowId xmlns:a16="http://schemas.microsoft.com/office/drawing/2014/main" val="1770694548"/>
                  </a:ext>
                </a:extLst>
              </a:tr>
              <a:tr h="408331">
                <a:tc>
                  <a:txBody>
                    <a:bodyPr/>
                    <a:lstStyle/>
                    <a:p>
                      <a:pPr algn="ctr"/>
                      <a:r>
                        <a:rPr lang="en-US" sz="2400" dirty="0" smtClean="0"/>
                        <a:t>Forward To</a:t>
                      </a:r>
                      <a:endParaRPr lang="en-US" sz="2400" dirty="0"/>
                    </a:p>
                  </a:txBody>
                  <a:tcPr/>
                </a:tc>
                <a:extLst>
                  <a:ext uri="{0D108BD9-81ED-4DB2-BD59-A6C34878D82A}">
                    <a16:rowId xmlns:a16="http://schemas.microsoft.com/office/drawing/2014/main" val="1528195986"/>
                  </a:ext>
                </a:extLst>
              </a:tr>
              <a:tr h="408331">
                <a:tc>
                  <a:txBody>
                    <a:bodyPr/>
                    <a:lstStyle/>
                    <a:p>
                      <a:pPr algn="ctr"/>
                      <a:r>
                        <a:rPr lang="en-US" sz="2400" dirty="0" smtClean="0"/>
                        <a:t>Actions</a:t>
                      </a:r>
                      <a:endParaRPr lang="en-US" sz="2400" dirty="0"/>
                    </a:p>
                  </a:txBody>
                  <a:tcPr/>
                </a:tc>
                <a:extLst>
                  <a:ext uri="{0D108BD9-81ED-4DB2-BD59-A6C34878D82A}">
                    <a16:rowId xmlns:a16="http://schemas.microsoft.com/office/drawing/2014/main" val="1235397719"/>
                  </a:ext>
                </a:extLst>
              </a:tr>
              <a:tr h="408331">
                <a:tc>
                  <a:txBody>
                    <a:bodyPr/>
                    <a:lstStyle/>
                    <a:p>
                      <a:pPr algn="ctr"/>
                      <a:r>
                        <a:rPr lang="en-US" sz="2400" dirty="0" smtClean="0"/>
                        <a:t>Transaction</a:t>
                      </a:r>
                      <a:endParaRPr lang="en-US" sz="2400" dirty="0"/>
                    </a:p>
                  </a:txBody>
                  <a:tcPr/>
                </a:tc>
                <a:extLst>
                  <a:ext uri="{0D108BD9-81ED-4DB2-BD59-A6C34878D82A}">
                    <a16:rowId xmlns:a16="http://schemas.microsoft.com/office/drawing/2014/main" val="475112634"/>
                  </a:ext>
                </a:extLst>
              </a:tr>
              <a:tr h="408331">
                <a:tc>
                  <a:txBody>
                    <a:bodyPr/>
                    <a:lstStyle/>
                    <a:p>
                      <a:pPr algn="ctr"/>
                      <a:r>
                        <a:rPr lang="en-US" sz="2400" dirty="0" smtClean="0"/>
                        <a:t>Ordering</a:t>
                      </a:r>
                      <a:endParaRPr lang="en-US" sz="2400" dirty="0"/>
                    </a:p>
                  </a:txBody>
                  <a:tcPr/>
                </a:tc>
                <a:extLst>
                  <a:ext uri="{0D108BD9-81ED-4DB2-BD59-A6C34878D82A}">
                    <a16:rowId xmlns:a16="http://schemas.microsoft.com/office/drawing/2014/main" val="1628077122"/>
                  </a:ext>
                </a:extLst>
              </a:tr>
              <a:tr h="408331">
                <a:tc>
                  <a:txBody>
                    <a:bodyPr/>
                    <a:lstStyle/>
                    <a:p>
                      <a:pPr algn="ctr"/>
                      <a:r>
                        <a:rPr lang="en-US" sz="2400" smtClean="0"/>
                        <a:t>Filtering</a:t>
                      </a:r>
                      <a:endParaRPr lang="en-US" sz="2400" dirty="0"/>
                    </a:p>
                  </a:txBody>
                  <a:tcPr/>
                </a:tc>
                <a:extLst>
                  <a:ext uri="{0D108BD9-81ED-4DB2-BD59-A6C34878D82A}">
                    <a16:rowId xmlns:a16="http://schemas.microsoft.com/office/drawing/2014/main" val="755430684"/>
                  </a:ext>
                </a:extLst>
              </a:tr>
              <a:tr h="408331">
                <a:tc>
                  <a:txBody>
                    <a:bodyPr/>
                    <a:lstStyle/>
                    <a:p>
                      <a:pPr algn="ctr"/>
                      <a:r>
                        <a:rPr lang="en-US" sz="2400" dirty="0" smtClean="0"/>
                        <a:t>On Message </a:t>
                      </a:r>
                      <a:r>
                        <a:rPr lang="en-US" sz="2400" dirty="0" smtClean="0"/>
                        <a:t>Events</a:t>
                      </a:r>
                      <a:endParaRPr lang="en-US" sz="2400" dirty="0"/>
                    </a:p>
                  </a:txBody>
                  <a:tcPr/>
                </a:tc>
                <a:extLst>
                  <a:ext uri="{0D108BD9-81ED-4DB2-BD59-A6C34878D82A}">
                    <a16:rowId xmlns:a16="http://schemas.microsoft.com/office/drawing/2014/main" val="5988392"/>
                  </a:ext>
                </a:extLst>
              </a:tr>
              <a:tr h="408331">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kern="1200" dirty="0" smtClean="0">
                          <a:solidFill>
                            <a:schemeClr val="lt1"/>
                          </a:solidFill>
                          <a:latin typeface="+mn-lt"/>
                          <a:ea typeface="+mn-ea"/>
                          <a:cs typeface="+mn-cs"/>
                        </a:rPr>
                        <a:t>Fault Tolerance</a:t>
                      </a:r>
                      <a:r>
                        <a:rPr lang="en-US" sz="2400" baseline="0" dirty="0" smtClean="0">
                          <a:solidFill>
                            <a:schemeClr val="bg1"/>
                          </a:solidFill>
                        </a:rPr>
                        <a:t> </a:t>
                      </a:r>
                      <a:endParaRPr lang="en-US" sz="2400" dirty="0">
                        <a:solidFill>
                          <a:schemeClr val="bg1"/>
                        </a:solidFill>
                      </a:endParaRPr>
                    </a:p>
                  </a:txBody>
                  <a:tcPr>
                    <a:solidFill>
                      <a:schemeClr val="tx2"/>
                    </a:solidFill>
                  </a:tcPr>
                </a:tc>
                <a:extLst>
                  <a:ext uri="{0D108BD9-81ED-4DB2-BD59-A6C34878D82A}">
                    <a16:rowId xmlns:a16="http://schemas.microsoft.com/office/drawing/2014/main" val="552774026"/>
                  </a:ext>
                </a:extLst>
              </a:tr>
            </a:tbl>
          </a:graphicData>
        </a:graphic>
      </p:graphicFrame>
      <p:sp>
        <p:nvSpPr>
          <p:cNvPr id="5" name="Title 1"/>
          <p:cNvSpPr>
            <a:spLocks noGrp="1"/>
          </p:cNvSpPr>
          <p:nvPr>
            <p:ph type="title"/>
          </p:nvPr>
        </p:nvSpPr>
        <p:spPr>
          <a:xfrm>
            <a:off x="154997" y="202858"/>
            <a:ext cx="11887200" cy="1181862"/>
          </a:xfrm>
        </p:spPr>
        <p:txBody>
          <a:bodyPr/>
          <a:lstStyle/>
          <a:p>
            <a:r>
              <a:rPr lang="en-US" dirty="0" smtClean="0"/>
              <a:t>ASB Features</a:t>
            </a:r>
            <a:endParaRPr lang="en-US" dirty="0"/>
          </a:p>
        </p:txBody>
      </p:sp>
    </p:spTree>
    <p:extLst>
      <p:ext uri="{BB962C8B-B14F-4D97-AF65-F5344CB8AC3E}">
        <p14:creationId xmlns:p14="http://schemas.microsoft.com/office/powerpoint/2010/main" val="78082294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PubSub</a:t>
            </a:r>
            <a:r>
              <a:rPr lang="en-US" dirty="0"/>
              <a:t> Model</a:t>
            </a:r>
          </a:p>
        </p:txBody>
      </p:sp>
    </p:spTree>
    <p:extLst>
      <p:ext uri="{BB962C8B-B14F-4D97-AF65-F5344CB8AC3E}">
        <p14:creationId xmlns:p14="http://schemas.microsoft.com/office/powerpoint/2010/main" val="191777863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dirty="0"/>
          </a:p>
        </p:txBody>
      </p:sp>
      <p:pic>
        <p:nvPicPr>
          <p:cNvPr id="9" name="Picture 8" descr="Image result for old newspaper delivery b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224" y="117763"/>
            <a:ext cx="2548526" cy="21620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10" descr="Image result for newspaper stand black and wh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105" y="2279834"/>
            <a:ext cx="2548526" cy="20228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78571" y="4275904"/>
            <a:ext cx="11766491" cy="2308324"/>
          </a:xfrm>
          <a:prstGeom prst="rect">
            <a:avLst/>
          </a:prstGeom>
        </p:spPr>
        <p:txBody>
          <a:bodyPr wrap="square">
            <a:spAutoFit/>
          </a:bodyPr>
          <a:lstStyle/>
          <a:p>
            <a:r>
              <a:rPr lang="en-US" sz="2400" dirty="0" err="1"/>
              <a:t>PubSub</a:t>
            </a:r>
            <a:r>
              <a:rPr lang="en-US" sz="2400" dirty="0"/>
              <a:t> is a messaging pattern where senders of messages,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p:txBody>
      </p:sp>
      <p:pic>
        <p:nvPicPr>
          <p:cNvPr id="14" name="Picture 13"/>
          <p:cNvPicPr>
            <a:picLocks noChangeAspect="1"/>
          </p:cNvPicPr>
          <p:nvPr/>
        </p:nvPicPr>
        <p:blipFill>
          <a:blip r:embed="rId5"/>
          <a:stretch>
            <a:fillRect/>
          </a:stretch>
        </p:blipFill>
        <p:spPr>
          <a:xfrm>
            <a:off x="9542727" y="272255"/>
            <a:ext cx="1371600" cy="1296140"/>
          </a:xfrm>
          <a:prstGeom prst="rect">
            <a:avLst/>
          </a:prstGeom>
        </p:spPr>
      </p:pic>
      <p:pic>
        <p:nvPicPr>
          <p:cNvPr id="15" name="Picture 14"/>
          <p:cNvPicPr>
            <a:picLocks noChangeAspect="1"/>
          </p:cNvPicPr>
          <p:nvPr/>
        </p:nvPicPr>
        <p:blipFill>
          <a:blip r:embed="rId5"/>
          <a:stretch>
            <a:fillRect/>
          </a:stretch>
        </p:blipFill>
        <p:spPr>
          <a:xfrm>
            <a:off x="9542727" y="2979764"/>
            <a:ext cx="1371600" cy="1296140"/>
          </a:xfrm>
          <a:prstGeom prst="rect">
            <a:avLst/>
          </a:prstGeom>
        </p:spPr>
      </p:pic>
      <p:pic>
        <p:nvPicPr>
          <p:cNvPr id="16" name="Picture 15"/>
          <p:cNvPicPr>
            <a:picLocks noChangeAspect="1"/>
          </p:cNvPicPr>
          <p:nvPr/>
        </p:nvPicPr>
        <p:blipFill>
          <a:blip r:embed="rId5"/>
          <a:stretch>
            <a:fillRect/>
          </a:stretch>
        </p:blipFill>
        <p:spPr>
          <a:xfrm>
            <a:off x="9542727" y="1699605"/>
            <a:ext cx="1371600" cy="1296140"/>
          </a:xfrm>
          <a:prstGeom prst="rect">
            <a:avLst/>
          </a:prstGeom>
        </p:spPr>
      </p:pic>
      <p:pic>
        <p:nvPicPr>
          <p:cNvPr id="17" name="Picture 16"/>
          <p:cNvPicPr>
            <a:picLocks noChangeAspect="1"/>
          </p:cNvPicPr>
          <p:nvPr/>
        </p:nvPicPr>
        <p:blipFill>
          <a:blip r:embed="rId6"/>
          <a:stretch>
            <a:fillRect/>
          </a:stretch>
        </p:blipFill>
        <p:spPr>
          <a:xfrm>
            <a:off x="342900" y="1568396"/>
            <a:ext cx="4297680" cy="958112"/>
          </a:xfrm>
          <a:prstGeom prst="rect">
            <a:avLst/>
          </a:prstGeom>
        </p:spPr>
      </p:pic>
    </p:spTree>
    <p:extLst>
      <p:ext uri="{BB962C8B-B14F-4D97-AF65-F5344CB8AC3E}">
        <p14:creationId xmlns:p14="http://schemas.microsoft.com/office/powerpoint/2010/main" val="3973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33016190"/>
              </p:ext>
            </p:extLst>
          </p:nvPr>
        </p:nvGraphicFramePr>
        <p:xfrm>
          <a:off x="2072746" y="1384720"/>
          <a:ext cx="9290019" cy="4876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154997" y="202858"/>
            <a:ext cx="11887200" cy="1181862"/>
          </a:xfrm>
        </p:spPr>
        <p:txBody>
          <a:bodyPr/>
          <a:lstStyle/>
          <a:p>
            <a:r>
              <a:rPr lang="en-US" dirty="0" smtClean="0"/>
              <a:t>Common Use Cases</a:t>
            </a:r>
            <a:endParaRPr lang="en-US" dirty="0"/>
          </a:p>
        </p:txBody>
      </p:sp>
    </p:spTree>
    <p:extLst>
      <p:ext uri="{BB962C8B-B14F-4D97-AF65-F5344CB8AC3E}">
        <p14:creationId xmlns:p14="http://schemas.microsoft.com/office/powerpoint/2010/main" val="580402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 &amp; Topics</a:t>
            </a:r>
          </a:p>
        </p:txBody>
      </p:sp>
    </p:spTree>
    <p:extLst>
      <p:ext uri="{BB962C8B-B14F-4D97-AF65-F5344CB8AC3E}">
        <p14:creationId xmlns:p14="http://schemas.microsoft.com/office/powerpoint/2010/main" val="258134905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dirty="0"/>
          </a:p>
        </p:txBody>
      </p:sp>
      <p:sp>
        <p:nvSpPr>
          <p:cNvPr id="2" name="Rectangle 1"/>
          <p:cNvSpPr/>
          <p:nvPr/>
        </p:nvSpPr>
        <p:spPr>
          <a:xfrm>
            <a:off x="342899" y="272964"/>
            <a:ext cx="11766491" cy="5293757"/>
          </a:xfrm>
          <a:prstGeom prst="rect">
            <a:avLst/>
          </a:prstGeom>
        </p:spPr>
        <p:txBody>
          <a:bodyPr wrap="square">
            <a:spAutoFit/>
          </a:bodyPr>
          <a:lstStyle/>
          <a:p>
            <a:r>
              <a:rPr lang="en-US" sz="2800" dirty="0"/>
              <a:t>Queues</a:t>
            </a:r>
          </a:p>
          <a:p>
            <a:endParaRPr lang="en-US" sz="800" dirty="0"/>
          </a:p>
          <a:p>
            <a:pPr lvl="1"/>
            <a:r>
              <a:rPr lang="en-US" sz="2800" dirty="0"/>
              <a:t>1</a:t>
            </a:r>
            <a:r>
              <a:rPr lang="en-US" sz="2800" baseline="30000" dirty="0"/>
              <a:t>st</a:t>
            </a:r>
            <a:r>
              <a:rPr lang="en-US" sz="2800" dirty="0"/>
              <a:t> in 1</a:t>
            </a:r>
            <a:r>
              <a:rPr lang="en-US" sz="2800" baseline="30000" dirty="0"/>
              <a:t>st</a:t>
            </a:r>
            <a:r>
              <a:rPr lang="en-US" sz="2800" dirty="0"/>
              <a:t> Out (FIFO) handling of messages</a:t>
            </a:r>
          </a:p>
          <a:p>
            <a:pPr lvl="1"/>
            <a:endParaRPr lang="en-US" sz="1000" dirty="0"/>
          </a:p>
          <a:p>
            <a:pPr lvl="1"/>
            <a:r>
              <a:rPr lang="en-US" sz="2800" dirty="0"/>
              <a:t>Use Cases:</a:t>
            </a:r>
          </a:p>
          <a:p>
            <a:pPr lvl="2"/>
            <a:endParaRPr lang="en-US" sz="1000" dirty="0"/>
          </a:p>
          <a:p>
            <a:pPr lvl="2"/>
            <a:r>
              <a:rPr lang="en-US" sz="2800" dirty="0"/>
              <a:t>Order Processing, IOT Telemetry</a:t>
            </a:r>
          </a:p>
          <a:p>
            <a:pPr lvl="2"/>
            <a:endParaRPr lang="en-US" sz="2800" dirty="0"/>
          </a:p>
          <a:p>
            <a:r>
              <a:rPr lang="en-US" sz="2800" dirty="0"/>
              <a:t>Topics</a:t>
            </a:r>
          </a:p>
          <a:p>
            <a:endParaRPr lang="en-US" sz="1000" dirty="0"/>
          </a:p>
          <a:p>
            <a:pPr lvl="1"/>
            <a:r>
              <a:rPr lang="en-US" sz="2800" dirty="0"/>
              <a:t>One to Many Communication of message</a:t>
            </a:r>
          </a:p>
          <a:p>
            <a:pPr lvl="1"/>
            <a:endParaRPr lang="en-US" sz="1000" dirty="0"/>
          </a:p>
          <a:p>
            <a:pPr lvl="1"/>
            <a:r>
              <a:rPr lang="en-US" sz="2800" dirty="0"/>
              <a:t>Use Cases:</a:t>
            </a:r>
          </a:p>
          <a:p>
            <a:pPr lvl="2"/>
            <a:endParaRPr lang="en-US" sz="1000" dirty="0"/>
          </a:p>
          <a:p>
            <a:pPr lvl="2"/>
            <a:r>
              <a:rPr lang="en-US" sz="2800" dirty="0"/>
              <a:t>Broadcast Messaging, Async Processing such as Loan Underwriting (Think </a:t>
            </a:r>
            <a:r>
              <a:rPr lang="en-US" sz="2800" dirty="0" err="1"/>
              <a:t>QuickenLoans</a:t>
            </a:r>
            <a:r>
              <a:rPr lang="en-US" sz="2800" dirty="0"/>
              <a:t>)</a:t>
            </a:r>
          </a:p>
        </p:txBody>
      </p:sp>
    </p:spTree>
    <p:extLst>
      <p:ext uri="{BB962C8B-B14F-4D97-AF65-F5344CB8AC3E}">
        <p14:creationId xmlns:p14="http://schemas.microsoft.com/office/powerpoint/2010/main" val="8755782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Pros &amp; </a:t>
            </a:r>
            <a:r>
              <a:rPr lang="en-US" dirty="0" smtClean="0"/>
              <a:t>Cons of a Service Bus</a:t>
            </a:r>
            <a:endParaRPr lang="en-US" dirty="0"/>
          </a:p>
        </p:txBody>
      </p:sp>
    </p:spTree>
    <p:extLst>
      <p:ext uri="{BB962C8B-B14F-4D97-AF65-F5344CB8AC3E}">
        <p14:creationId xmlns:p14="http://schemas.microsoft.com/office/powerpoint/2010/main" val="90033424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b="1" dirty="0"/>
          </a:p>
        </p:txBody>
      </p:sp>
      <p:graphicFrame>
        <p:nvGraphicFramePr>
          <p:cNvPr id="4" name="Content Placeholder 3"/>
          <p:cNvGraphicFramePr>
            <a:graphicFrameLocks/>
          </p:cNvGraphicFramePr>
          <p:nvPr>
            <p:extLst>
              <p:ext uri="{D42A27DB-BD31-4B8C-83A1-F6EECF244321}">
                <p14:modId xmlns:p14="http://schemas.microsoft.com/office/powerpoint/2010/main" val="1794786274"/>
              </p:ext>
            </p:extLst>
          </p:nvPr>
        </p:nvGraphicFramePr>
        <p:xfrm>
          <a:off x="342900" y="329262"/>
          <a:ext cx="11766490" cy="5760720"/>
        </p:xfrm>
        <a:graphic>
          <a:graphicData uri="http://schemas.openxmlformats.org/drawingml/2006/table">
            <a:tbl>
              <a:tblPr firstRow="1" bandRow="1">
                <a:tableStyleId>{5C22544A-7EE6-4342-B048-85BDC9FD1C3A}</a:tableStyleId>
              </a:tblPr>
              <a:tblGrid>
                <a:gridCol w="5883245">
                  <a:extLst>
                    <a:ext uri="{9D8B030D-6E8A-4147-A177-3AD203B41FA5}">
                      <a16:colId xmlns:a16="http://schemas.microsoft.com/office/drawing/2014/main" val="20000"/>
                    </a:ext>
                  </a:extLst>
                </a:gridCol>
                <a:gridCol w="5883245">
                  <a:extLst>
                    <a:ext uri="{9D8B030D-6E8A-4147-A177-3AD203B41FA5}">
                      <a16:colId xmlns:a16="http://schemas.microsoft.com/office/drawing/2014/main" val="441942472"/>
                    </a:ext>
                  </a:extLst>
                </a:gridCol>
              </a:tblGrid>
              <a:tr h="264258">
                <a:tc>
                  <a:txBody>
                    <a:bodyPr/>
                    <a:lstStyle/>
                    <a:p>
                      <a:pPr algn="ctr"/>
                      <a:r>
                        <a:rPr lang="en-US" sz="3600" b="0" dirty="0" smtClean="0">
                          <a:solidFill>
                            <a:schemeClr val="bg1"/>
                          </a:solidFill>
                        </a:rPr>
                        <a:t>PROS</a:t>
                      </a:r>
                      <a:endParaRPr lang="en-US" sz="3600" b="0" dirty="0">
                        <a:solidFill>
                          <a:schemeClr val="bg1"/>
                        </a:solidFill>
                      </a:endParaRPr>
                    </a:p>
                  </a:txBody>
                  <a:tcPr marL="68580" marR="68580" marT="0" marB="0" anchor="ctr">
                    <a:lnB w="19050" cap="flat" cmpd="sng" algn="ctr">
                      <a:solidFill>
                        <a:schemeClr val="accent2"/>
                      </a:solidFill>
                      <a:prstDash val="solid"/>
                      <a:round/>
                      <a:headEnd type="none" w="med" len="med"/>
                      <a:tailEnd type="none" w="med" len="med"/>
                    </a:lnB>
                    <a:solidFill>
                      <a:schemeClr val="tx2"/>
                    </a:solidFill>
                  </a:tcPr>
                </a:tc>
                <a:tc>
                  <a:txBody>
                    <a:bodyPr/>
                    <a:lstStyle/>
                    <a:p>
                      <a:pPr algn="ctr"/>
                      <a:r>
                        <a:rPr lang="en-US" sz="3600" b="0" dirty="0" smtClean="0">
                          <a:solidFill>
                            <a:schemeClr val="bg1"/>
                          </a:solidFill>
                        </a:rPr>
                        <a:t>CONS</a:t>
                      </a:r>
                      <a:endParaRPr lang="en-US" sz="3600" b="0" dirty="0">
                        <a:solidFill>
                          <a:schemeClr val="bg1"/>
                        </a:solidFill>
                      </a:endParaRPr>
                    </a:p>
                  </a:txBody>
                  <a:tcPr marL="68580" marR="68580" marT="0" marB="0" anchor="ctr">
                    <a:lnR w="12700" cap="flat" cmpd="sng" algn="ctr">
                      <a:solidFill>
                        <a:schemeClr val="tx2">
                          <a:lumMod val="60000"/>
                          <a:lumOff val="40000"/>
                        </a:schemeClr>
                      </a:solidFill>
                      <a:prstDash val="sysDot"/>
                      <a:round/>
                      <a:headEnd type="none" w="med" len="med"/>
                      <a:tailEnd type="none" w="med" len="med"/>
                    </a:lnR>
                    <a:lnB w="19050" cap="flat" cmpd="sng" algn="ctr">
                      <a:solidFill>
                        <a:schemeClr val="accent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96838">
                <a:tc>
                  <a:txBody>
                    <a:bodyPr/>
                    <a:lstStyle/>
                    <a:p>
                      <a:pPr algn="ctr"/>
                      <a:r>
                        <a:rPr lang="en-US" sz="3600" dirty="0" smtClean="0"/>
                        <a:t>Loose coupling between systems</a:t>
                      </a:r>
                      <a:endParaRPr lang="en-US" sz="3600" dirty="0"/>
                    </a:p>
                  </a:txBody>
                  <a:tcPr marL="68580" marR="68580" marT="34290" marB="34290" anchor="ctr">
                    <a:lnL w="12700" cmpd="sng">
                      <a:noFill/>
                    </a:lnL>
                    <a:lnR w="12700" cap="flat" cmpd="sng" algn="ctr">
                      <a:no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3600" dirty="0" smtClean="0"/>
                        <a:t>Troubleshooting Can Be More Difficult</a:t>
                      </a:r>
                      <a:endParaRPr lang="en-US" sz="3600" dirty="0"/>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6838">
                <a:tc>
                  <a:txBody>
                    <a:bodyPr/>
                    <a:lstStyle/>
                    <a:p>
                      <a:pPr algn="ctr"/>
                      <a:r>
                        <a:rPr lang="en-US" sz="3600" dirty="0" smtClean="0"/>
                        <a:t>Failover Support</a:t>
                      </a:r>
                      <a:r>
                        <a:rPr lang="en-US" sz="3600" baseline="0" dirty="0" smtClean="0"/>
                        <a:t> Is Built In</a:t>
                      </a:r>
                      <a:endParaRPr lang="en-US" sz="3600" dirty="0"/>
                    </a:p>
                  </a:txBody>
                  <a:tcPr marL="68580" marR="68580" marT="34290" marB="3429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sz="3600" dirty="0" smtClean="0"/>
                        <a:t>Overhead added by traversing</a:t>
                      </a:r>
                      <a:r>
                        <a:rPr lang="en-US" sz="3600" baseline="0" dirty="0" smtClean="0"/>
                        <a:t> the ESB (</a:t>
                      </a:r>
                      <a:r>
                        <a:rPr lang="en-US" sz="3600" i="1" baseline="0" dirty="0" smtClean="0"/>
                        <a:t>Critical to think like trading applications</a:t>
                      </a:r>
                      <a:r>
                        <a:rPr lang="en-US" sz="3600" baseline="0" dirty="0" smtClean="0"/>
                        <a:t>)</a:t>
                      </a:r>
                      <a:endParaRPr lang="en-US" sz="3600" dirty="0"/>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296838">
                <a:tc>
                  <a:txBody>
                    <a:bodyPr/>
                    <a:lstStyle/>
                    <a:p>
                      <a:pPr algn="ctr"/>
                      <a:r>
                        <a:rPr lang="en-US" sz="3600" dirty="0" smtClean="0"/>
                        <a:t>Easy to Scale</a:t>
                      </a:r>
                      <a:endParaRPr lang="en-US" sz="3600" dirty="0"/>
                    </a:p>
                  </a:txBody>
                  <a:tcPr marL="68580" marR="68580" marT="34290" marB="3429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en-US" sz="3600" dirty="0"/>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838">
                <a:tc>
                  <a:txBody>
                    <a:bodyPr/>
                    <a:lstStyle/>
                    <a:p>
                      <a:pPr algn="ctr"/>
                      <a:r>
                        <a:rPr lang="en-US" sz="3600" dirty="0" smtClean="0"/>
                        <a:t>Built in Fault-tolerance</a:t>
                      </a:r>
                      <a:r>
                        <a:rPr lang="en-US" sz="3600" baseline="0" dirty="0" smtClean="0"/>
                        <a:t> and Load Balancing</a:t>
                      </a:r>
                      <a:endParaRPr lang="en-US" sz="3600" dirty="0"/>
                    </a:p>
                  </a:txBody>
                  <a:tcPr marL="68580" marR="68580" marT="34290" marB="3429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endParaRPr lang="en-US" sz="3600" dirty="0"/>
                    </a:p>
                  </a:txBody>
                  <a:tcPr marL="68580" marR="68580" marT="34290" marB="34290" anchor="ctr">
                    <a:lnL w="12700" cmpd="sng">
                      <a:noFill/>
                    </a:lnL>
                    <a:lnR w="12700" cap="flat" cmpd="sng" algn="ctr">
                      <a:solidFill>
                        <a:schemeClr val="bg1">
                          <a:lumMod val="7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021677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Tree>
    <p:extLst>
      <p:ext uri="{BB962C8B-B14F-4D97-AF65-F5344CB8AC3E}">
        <p14:creationId xmlns:p14="http://schemas.microsoft.com/office/powerpoint/2010/main" val="36907099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260" b="9260"/>
          <a:stretch>
            <a:fillRect/>
          </a:stretch>
        </p:blipFill>
        <p:spPr>
          <a:xfrm>
            <a:off x="6219825" y="0"/>
            <a:ext cx="6216650" cy="6992938"/>
          </a:xfrm>
        </p:spPr>
      </p:pic>
      <p:sp>
        <p:nvSpPr>
          <p:cNvPr id="2" name="Title 1"/>
          <p:cNvSpPr>
            <a:spLocks noGrp="1"/>
          </p:cNvSpPr>
          <p:nvPr>
            <p:ph type="title"/>
          </p:nvPr>
        </p:nvSpPr>
        <p:spPr>
          <a:xfrm>
            <a:off x="274639" y="1241426"/>
            <a:ext cx="5698649" cy="4533549"/>
          </a:xfrm>
        </p:spPr>
        <p:txBody>
          <a:bodyPr/>
          <a:lstStyle/>
          <a:p>
            <a:r>
              <a:rPr lang="en-US" sz="6000" dirty="0" smtClean="0"/>
              <a:t>Eric </a:t>
            </a:r>
            <a:r>
              <a:rPr lang="en-US" sz="6000" dirty="0"/>
              <a:t>W. Cahoon</a:t>
            </a:r>
            <a:r>
              <a:rPr lang="en-US" dirty="0"/>
              <a:t/>
            </a:r>
            <a:br>
              <a:rPr lang="en-US" dirty="0"/>
            </a:br>
            <a:r>
              <a:rPr lang="en-US" dirty="0"/>
              <a:t/>
            </a:r>
            <a:br>
              <a:rPr lang="en-US" dirty="0"/>
            </a:br>
            <a:r>
              <a:rPr lang="en-US" sz="2800" dirty="0" smtClean="0"/>
              <a:t>Principal CRM Solution Architect </a:t>
            </a:r>
            <a:br>
              <a:rPr lang="en-US" sz="2800" dirty="0" smtClean="0"/>
            </a:br>
            <a:r>
              <a:rPr lang="en-US" sz="2800" dirty="0" smtClean="0"/>
              <a:t>for Crowe, LLP</a:t>
            </a:r>
            <a:br>
              <a:rPr lang="en-US" sz="2800" dirty="0" smtClean="0"/>
            </a:br>
            <a:r>
              <a:rPr lang="en-US" sz="2800" dirty="0"/>
              <a:t/>
            </a:r>
            <a:br>
              <a:rPr lang="en-US" sz="2800" dirty="0"/>
            </a:br>
            <a:r>
              <a:rPr lang="en-US" sz="2800" dirty="0"/>
              <a:t>CRM Experience: 9 </a:t>
            </a:r>
            <a:r>
              <a:rPr lang="en-US" sz="2800" dirty="0" smtClean="0"/>
              <a:t>Years</a:t>
            </a:r>
            <a:br>
              <a:rPr lang="en-US" sz="2800" dirty="0" smtClean="0"/>
            </a:br>
            <a:r>
              <a:rPr lang="en-US" sz="2800" dirty="0"/>
              <a:t/>
            </a:r>
            <a:br>
              <a:rPr lang="en-US" sz="2800" dirty="0"/>
            </a:br>
            <a:r>
              <a:rPr lang="en-US" sz="2800" dirty="0"/>
              <a:t>Development Experience: 20+ Years</a:t>
            </a:r>
            <a:r>
              <a:rPr lang="en-US" sz="2000" dirty="0"/>
              <a:t/>
            </a:r>
            <a:br>
              <a:rPr lang="en-US" sz="2000" dirty="0"/>
            </a:br>
            <a:endParaRPr lang="en-US" sz="2000" dirty="0"/>
          </a:p>
        </p:txBody>
      </p:sp>
    </p:spTree>
    <p:extLst>
      <p:ext uri="{BB962C8B-B14F-4D97-AF65-F5344CB8AC3E}">
        <p14:creationId xmlns:p14="http://schemas.microsoft.com/office/powerpoint/2010/main" val="37168807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11263"/>
            <a:ext cx="11988576" cy="1181862"/>
          </a:xfrm>
        </p:spPr>
        <p:txBody>
          <a:bodyPr/>
          <a:lstStyle/>
          <a:p>
            <a:r>
              <a:rPr lang="en-US" dirty="0"/>
              <a:t>Demo</a:t>
            </a:r>
          </a:p>
        </p:txBody>
      </p:sp>
    </p:spTree>
    <p:extLst>
      <p:ext uri="{BB962C8B-B14F-4D97-AF65-F5344CB8AC3E}">
        <p14:creationId xmlns:p14="http://schemas.microsoft.com/office/powerpoint/2010/main" val="3447224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1211263"/>
            <a:ext cx="11988576" cy="2179058"/>
          </a:xfrm>
        </p:spPr>
        <p:txBody>
          <a:bodyPr/>
          <a:lstStyle/>
          <a:p>
            <a:r>
              <a:rPr lang="en-US" dirty="0" smtClean="0"/>
              <a:t>Supported Integrations by D365</a:t>
            </a:r>
            <a:endParaRPr lang="en-US" dirty="0"/>
          </a:p>
        </p:txBody>
      </p:sp>
    </p:spTree>
    <p:extLst>
      <p:ext uri="{BB962C8B-B14F-4D97-AF65-F5344CB8AC3E}">
        <p14:creationId xmlns:p14="http://schemas.microsoft.com/office/powerpoint/2010/main" val="935634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Queue</a:t>
            </a:r>
            <a:endParaRPr lang="en-US" sz="2800" b="1" dirty="0"/>
          </a:p>
          <a:p>
            <a:pPr marL="0" indent="0">
              <a:buNone/>
            </a:pPr>
            <a:r>
              <a:rPr lang="en-US" sz="2800" dirty="0"/>
              <a:t>A queue contract provides a message queue in the cloud. With a queue contract, a listener doesn’t have to be actively listening for messages on the endpoint. For queues, there is a destructive read and a non-destructive read. A destructive read reads an available message from the queue and the message is removed. A non-destructive read doesn’t remove a message from the queue.</a:t>
            </a:r>
          </a:p>
          <a:p>
            <a:pPr marL="0" indent="0">
              <a:buNone/>
            </a:pPr>
            <a:endParaRPr lang="en-US" sz="1800" dirty="0"/>
          </a:p>
          <a:p>
            <a:pPr marL="0" indent="0">
              <a:buNone/>
            </a:pPr>
            <a:r>
              <a:rPr lang="en-US" sz="2800" dirty="0"/>
              <a:t>The type of queue supported by Microsoft Dynamics 365 is called a persistent queue. Persistent queues have a long but finite message availability duration that can be specified in code.</a:t>
            </a:r>
          </a:p>
          <a:p>
            <a:pPr marL="0" indent="0">
              <a:buNone/>
            </a:pPr>
            <a:endParaRPr lang="en-US" sz="1800" dirty="0"/>
          </a:p>
          <a:p>
            <a:pPr marL="0" indent="0">
              <a:buNone/>
            </a:pPr>
            <a:r>
              <a:rPr lang="en-US" sz="2800" b="1" dirty="0"/>
              <a:t>Topic</a:t>
            </a:r>
          </a:p>
          <a:p>
            <a:pPr marL="0" indent="0">
              <a:buNone/>
            </a:pPr>
            <a:r>
              <a:rPr lang="en-US" sz="2800" dirty="0"/>
              <a:t>Similar to a queue except that one or more listeners can subscribe to receive messages from the topic</a:t>
            </a:r>
            <a:r>
              <a:rPr lang="en-US" sz="2800" dirty="0" smtClean="0"/>
              <a:t>.</a:t>
            </a:r>
            <a:endParaRPr lang="en-US" sz="2800" dirty="0"/>
          </a:p>
        </p:txBody>
      </p:sp>
    </p:spTree>
    <p:extLst>
      <p:ext uri="{BB962C8B-B14F-4D97-AF65-F5344CB8AC3E}">
        <p14:creationId xmlns:p14="http://schemas.microsoft.com/office/powerpoint/2010/main" val="1363497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t>One-way</a:t>
            </a:r>
            <a:endParaRPr lang="en-US" sz="2800" b="1" dirty="0"/>
          </a:p>
          <a:p>
            <a:pPr marL="0" indent="0">
              <a:buNone/>
            </a:pPr>
            <a:r>
              <a:rPr lang="en-US" sz="2800" dirty="0"/>
              <a:t>A one-way contract requires an active listener. If there is no active listener on an endpoint, the post to the service bus fails. Microsoft Dynamics 365 will retry the post in exponentially larger and larger time spans until the asynchronous system job that is posting the request is eventually aborted and its status is set to “Failed.”</a:t>
            </a:r>
          </a:p>
          <a:p>
            <a:pPr marL="0" indent="0">
              <a:buNone/>
            </a:pPr>
            <a:endParaRPr lang="en-US" sz="1800" dirty="0"/>
          </a:p>
          <a:p>
            <a:pPr marL="0" indent="0">
              <a:buNone/>
            </a:pPr>
            <a:r>
              <a:rPr lang="en-US" sz="2800" b="1" dirty="0"/>
              <a:t>Two-way</a:t>
            </a:r>
          </a:p>
          <a:p>
            <a:pPr marL="0" indent="0">
              <a:buNone/>
            </a:pPr>
            <a:r>
              <a:rPr lang="en-US" sz="2800" dirty="0"/>
              <a:t>A two-way contract is similar to a one-way contract except that a string value can be returned from the listener to the plug-in or custom workflow activity that initiated the post.</a:t>
            </a:r>
          </a:p>
          <a:p>
            <a:pPr marL="0" indent="0">
              <a:buNone/>
            </a:pPr>
            <a:endParaRPr lang="en-US" sz="1800" dirty="0"/>
          </a:p>
          <a:p>
            <a:pPr marL="0" indent="0">
              <a:buNone/>
            </a:pPr>
            <a:r>
              <a:rPr lang="en-US" sz="2800" b="1" dirty="0"/>
              <a:t>REST</a:t>
            </a:r>
          </a:p>
          <a:p>
            <a:pPr marL="0" indent="0">
              <a:buNone/>
            </a:pPr>
            <a:r>
              <a:rPr lang="en-US" sz="2800" dirty="0"/>
              <a:t>A REST contract is similar to a two-way contract on a REST endpoint</a:t>
            </a:r>
            <a:r>
              <a:rPr lang="en-US" sz="2800" dirty="0" smtClean="0"/>
              <a:t>.</a:t>
            </a:r>
            <a:endParaRPr lang="en-US" sz="2800" dirty="0"/>
          </a:p>
        </p:txBody>
      </p:sp>
    </p:spTree>
    <p:extLst>
      <p:ext uri="{BB962C8B-B14F-4D97-AF65-F5344CB8AC3E}">
        <p14:creationId xmlns:p14="http://schemas.microsoft.com/office/powerpoint/2010/main" val="23921540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smtClean="0"/>
              <a:t>Walkthrough Integrating ASB with CRM</a:t>
            </a:r>
            <a:endParaRPr lang="en-US" dirty="0"/>
          </a:p>
        </p:txBody>
      </p:sp>
    </p:spTree>
    <p:extLst>
      <p:ext uri="{BB962C8B-B14F-4D97-AF65-F5344CB8AC3E}">
        <p14:creationId xmlns:p14="http://schemas.microsoft.com/office/powerpoint/2010/main" val="40602453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Provisioning a Service </a:t>
            </a:r>
            <a:r>
              <a:rPr lang="en-US" dirty="0"/>
              <a:t>Bus can be created via the Azure portal or </a:t>
            </a:r>
            <a:r>
              <a:rPr lang="en-US" dirty="0" smtClean="0"/>
              <a:t>PowerShell</a:t>
            </a:r>
            <a:endParaRPr lang="en-US" b="1" dirty="0"/>
          </a:p>
        </p:txBody>
      </p:sp>
      <p:sp>
        <p:nvSpPr>
          <p:cNvPr id="2" name="Rectangle 1"/>
          <p:cNvSpPr/>
          <p:nvPr/>
        </p:nvSpPr>
        <p:spPr>
          <a:xfrm>
            <a:off x="342900" y="1785359"/>
            <a:ext cx="5348599" cy="2246769"/>
          </a:xfrm>
          <a:prstGeom prst="rect">
            <a:avLst/>
          </a:prstGeom>
        </p:spPr>
        <p:txBody>
          <a:bodyPr wrap="square">
            <a:spAutoFit/>
          </a:bodyPr>
          <a:lstStyle/>
          <a:p>
            <a:r>
              <a:rPr lang="en-US" sz="2800" dirty="0" smtClean="0"/>
              <a:t>To provision through the Azure Portal, click the plus button and search for ‘Enterprise Integration’.  Followed by clicking the ‘Service </a:t>
            </a:r>
            <a:r>
              <a:rPr lang="en-US" sz="2800" dirty="0" err="1" smtClean="0"/>
              <a:t>Bus’</a:t>
            </a:r>
            <a:r>
              <a:rPr lang="en-US" sz="2800" dirty="0" smtClean="0"/>
              <a:t> option</a:t>
            </a:r>
            <a:endParaRPr lang="en-US" sz="2800" dirty="0"/>
          </a:p>
        </p:txBody>
      </p:sp>
      <p:pic>
        <p:nvPicPr>
          <p:cNvPr id="8" name="Picture 7"/>
          <p:cNvPicPr>
            <a:picLocks noChangeAspect="1"/>
          </p:cNvPicPr>
          <p:nvPr/>
        </p:nvPicPr>
        <p:blipFill>
          <a:blip r:embed="rId3"/>
          <a:stretch>
            <a:fillRect/>
          </a:stretch>
        </p:blipFill>
        <p:spPr>
          <a:xfrm>
            <a:off x="5784791" y="1785359"/>
            <a:ext cx="6324600" cy="4424717"/>
          </a:xfrm>
          <a:prstGeom prst="rect">
            <a:avLst/>
          </a:prstGeom>
        </p:spPr>
      </p:pic>
    </p:spTree>
    <p:extLst>
      <p:ext uri="{BB962C8B-B14F-4D97-AF65-F5344CB8AC3E}">
        <p14:creationId xmlns:p14="http://schemas.microsoft.com/office/powerpoint/2010/main" val="155915116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Once the service bus is provisioned, you’ll need to create a queue or topic and obtain the connection string to your ASB.</a:t>
            </a:r>
          </a:p>
        </p:txBody>
      </p:sp>
      <p:sp>
        <p:nvSpPr>
          <p:cNvPr id="4" name="Rectangle 3"/>
          <p:cNvSpPr/>
          <p:nvPr/>
        </p:nvSpPr>
        <p:spPr>
          <a:xfrm>
            <a:off x="342900" y="2155381"/>
            <a:ext cx="11766491" cy="1384995"/>
          </a:xfrm>
          <a:prstGeom prst="rect">
            <a:avLst/>
          </a:prstGeom>
        </p:spPr>
        <p:txBody>
          <a:bodyPr wrap="square">
            <a:spAutoFit/>
          </a:bodyPr>
          <a:lstStyle/>
          <a:p>
            <a:r>
              <a:rPr lang="en-US" sz="2800" dirty="0"/>
              <a:t>The connection string can be found from the namespace section of the Service Bus inside your Azure account, where you have defined shared access policies.</a:t>
            </a:r>
          </a:p>
        </p:txBody>
      </p:sp>
      <p:pic>
        <p:nvPicPr>
          <p:cNvPr id="9" name="Picture 8"/>
          <p:cNvPicPr>
            <a:picLocks noChangeAspect="1"/>
          </p:cNvPicPr>
          <p:nvPr/>
        </p:nvPicPr>
        <p:blipFill>
          <a:blip r:embed="rId3"/>
          <a:stretch>
            <a:fillRect/>
          </a:stretch>
        </p:blipFill>
        <p:spPr>
          <a:xfrm>
            <a:off x="4794191" y="3142418"/>
            <a:ext cx="7315200" cy="3079012"/>
          </a:xfrm>
          <a:prstGeom prst="rect">
            <a:avLst/>
          </a:prstGeom>
        </p:spPr>
      </p:pic>
    </p:spTree>
    <p:extLst>
      <p:ext uri="{BB962C8B-B14F-4D97-AF65-F5344CB8AC3E}">
        <p14:creationId xmlns:p14="http://schemas.microsoft.com/office/powerpoint/2010/main" val="4554081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Endpoint Creation from Plugin Registration Tool: </a:t>
            </a:r>
          </a:p>
          <a:p>
            <a:pPr marL="457200" indent="-457200">
              <a:buAutoNum type="arabicPeriod"/>
            </a:pPr>
            <a:r>
              <a:rPr lang="en-US" sz="3600" dirty="0"/>
              <a:t>Go to plug in registration tool and connect with any organization that you want to use for posting Dynamics 365 data to Service Bus queue.</a:t>
            </a:r>
          </a:p>
          <a:p>
            <a:pPr marL="457200" indent="-457200">
              <a:buAutoNum type="arabicPeriod"/>
            </a:pPr>
            <a:r>
              <a:rPr lang="en-US" sz="3600" dirty="0"/>
              <a:t>Then go to Register New Service Endpoint</a:t>
            </a:r>
          </a:p>
        </p:txBody>
      </p:sp>
      <p:pic>
        <p:nvPicPr>
          <p:cNvPr id="2" name="Picture 1"/>
          <p:cNvPicPr>
            <a:picLocks noChangeAspect="1"/>
          </p:cNvPicPr>
          <p:nvPr/>
        </p:nvPicPr>
        <p:blipFill>
          <a:blip r:embed="rId3"/>
          <a:stretch>
            <a:fillRect/>
          </a:stretch>
        </p:blipFill>
        <p:spPr>
          <a:xfrm>
            <a:off x="2914116" y="3239175"/>
            <a:ext cx="5829834" cy="3342599"/>
          </a:xfrm>
          <a:prstGeom prst="rect">
            <a:avLst/>
          </a:prstGeom>
        </p:spPr>
      </p:pic>
    </p:spTree>
    <p:extLst>
      <p:ext uri="{BB962C8B-B14F-4D97-AF65-F5344CB8AC3E}">
        <p14:creationId xmlns:p14="http://schemas.microsoft.com/office/powerpoint/2010/main" val="12519050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3. Enter the connection string in the window and click on next.</a:t>
            </a:r>
          </a:p>
        </p:txBody>
      </p:sp>
      <p:pic>
        <p:nvPicPr>
          <p:cNvPr id="2" name="Picture 1"/>
          <p:cNvPicPr>
            <a:picLocks noChangeAspect="1"/>
          </p:cNvPicPr>
          <p:nvPr/>
        </p:nvPicPr>
        <p:blipFill>
          <a:blip r:embed="rId3"/>
          <a:stretch>
            <a:fillRect/>
          </a:stretch>
        </p:blipFill>
        <p:spPr>
          <a:xfrm>
            <a:off x="1433548" y="1669218"/>
            <a:ext cx="8885714" cy="4390476"/>
          </a:xfrm>
          <a:prstGeom prst="rect">
            <a:avLst/>
          </a:prstGeom>
        </p:spPr>
      </p:pic>
    </p:spTree>
    <p:extLst>
      <p:ext uri="{BB962C8B-B14F-4D97-AF65-F5344CB8AC3E}">
        <p14:creationId xmlns:p14="http://schemas.microsoft.com/office/powerpoint/2010/main" val="66244231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Following window will popup along with the prefilled information.</a:t>
            </a:r>
          </a:p>
          <a:p>
            <a:pPr marL="0" indent="0">
              <a:buNone/>
            </a:pPr>
            <a:endParaRPr lang="en-US" sz="1200" dirty="0"/>
          </a:p>
          <a:p>
            <a:pPr marL="0" indent="0">
              <a:buNone/>
            </a:pPr>
            <a:r>
              <a:rPr lang="en-US" sz="2800" dirty="0"/>
              <a:t>You can change the name of your</a:t>
            </a:r>
          </a:p>
          <a:p>
            <a:pPr marL="0" indent="0">
              <a:buNone/>
            </a:pPr>
            <a:r>
              <a:rPr lang="en-US" sz="2800" dirty="0"/>
              <a:t>Endpoint.</a:t>
            </a:r>
          </a:p>
          <a:p>
            <a:pPr marL="0" indent="0">
              <a:buNone/>
            </a:pPr>
            <a:endParaRPr lang="en-US" sz="1200" dirty="0"/>
          </a:p>
          <a:p>
            <a:pPr marL="0" indent="0">
              <a:buNone/>
            </a:pPr>
            <a:r>
              <a:rPr lang="en-US" sz="2800" dirty="0"/>
              <a:t>It is mandatory to provide queue </a:t>
            </a:r>
            <a:br>
              <a:rPr lang="en-US" sz="2800" dirty="0"/>
            </a:br>
            <a:r>
              <a:rPr lang="en-US" sz="2800" dirty="0"/>
              <a:t>name to post massage to.</a:t>
            </a:r>
          </a:p>
          <a:p>
            <a:pPr marL="0" indent="0">
              <a:buNone/>
            </a:pPr>
            <a:endParaRPr lang="en-US" sz="1200" dirty="0"/>
          </a:p>
          <a:p>
            <a:pPr marL="0" indent="0">
              <a:buNone/>
            </a:pPr>
            <a:r>
              <a:rPr lang="en-US" sz="2800" dirty="0"/>
              <a:t>You can change the messaging </a:t>
            </a:r>
          </a:p>
          <a:p>
            <a:pPr marL="0" indent="0">
              <a:buNone/>
            </a:pPr>
            <a:r>
              <a:rPr lang="en-US" sz="2800" dirty="0"/>
              <a:t>Format to JSON or XML also, which</a:t>
            </a:r>
          </a:p>
          <a:p>
            <a:pPr marL="0" indent="0">
              <a:buNone/>
            </a:pPr>
            <a:r>
              <a:rPr lang="en-US" sz="2800" dirty="0"/>
              <a:t>can helpful for your listener</a:t>
            </a:r>
          </a:p>
          <a:p>
            <a:pPr marL="0" indent="0">
              <a:buNone/>
            </a:pPr>
            <a:r>
              <a:rPr lang="en-US" sz="2800" dirty="0"/>
              <a:t>Applications.</a:t>
            </a:r>
          </a:p>
        </p:txBody>
      </p:sp>
      <p:pic>
        <p:nvPicPr>
          <p:cNvPr id="3" name="Picture 2"/>
          <p:cNvPicPr>
            <a:picLocks noChangeAspect="1"/>
          </p:cNvPicPr>
          <p:nvPr/>
        </p:nvPicPr>
        <p:blipFill>
          <a:blip r:embed="rId3"/>
          <a:stretch>
            <a:fillRect/>
          </a:stretch>
        </p:blipFill>
        <p:spPr>
          <a:xfrm>
            <a:off x="7804091" y="1818830"/>
            <a:ext cx="4305300" cy="4476750"/>
          </a:xfrm>
          <a:prstGeom prst="rect">
            <a:avLst/>
          </a:prstGeom>
        </p:spPr>
      </p:pic>
    </p:spTree>
    <p:extLst>
      <p:ext uri="{BB962C8B-B14F-4D97-AF65-F5344CB8AC3E}">
        <p14:creationId xmlns:p14="http://schemas.microsoft.com/office/powerpoint/2010/main" val="251028765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97" y="202858"/>
            <a:ext cx="11887200" cy="849463"/>
          </a:xfrm>
        </p:spPr>
        <p:txBody>
          <a:bodyPr/>
          <a:lstStyle/>
          <a:p>
            <a:r>
              <a:rPr lang="en-US" sz="4800" dirty="0" smtClean="0"/>
              <a:t>Course </a:t>
            </a:r>
            <a:r>
              <a:rPr lang="en-US" sz="4800" dirty="0"/>
              <a:t>Objectives</a:t>
            </a:r>
          </a:p>
        </p:txBody>
      </p:sp>
      <p:sp>
        <p:nvSpPr>
          <p:cNvPr id="5" name="Content Placeholder 2"/>
          <p:cNvSpPr txBox="1">
            <a:spLocks/>
          </p:cNvSpPr>
          <p:nvPr/>
        </p:nvSpPr>
        <p:spPr>
          <a:xfrm>
            <a:off x="308717" y="1384720"/>
            <a:ext cx="11604120" cy="43529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t>At the end of this course, you should be able to understand:</a:t>
            </a:r>
          </a:p>
          <a:p>
            <a:pPr marL="0" indent="0">
              <a:buFont typeface="Arial" pitchFamily="34" charset="0"/>
              <a:buNone/>
            </a:pPr>
            <a:endParaRPr lang="en-US" sz="2800" dirty="0" smtClean="0"/>
          </a:p>
          <a:p>
            <a:r>
              <a:rPr lang="en-US" sz="2800" dirty="0" smtClean="0"/>
              <a:t>The problem space a Service Bus addresses</a:t>
            </a:r>
          </a:p>
          <a:p>
            <a:endParaRPr lang="en-US" sz="2800" dirty="0" smtClean="0"/>
          </a:p>
          <a:p>
            <a:endParaRPr lang="en-US" dirty="0" smtClean="0"/>
          </a:p>
          <a:p>
            <a:endParaRPr lang="en-US" dirty="0"/>
          </a:p>
        </p:txBody>
      </p:sp>
      <p:sp>
        <p:nvSpPr>
          <p:cNvPr id="8" name="Content Placeholder 2"/>
          <p:cNvSpPr txBox="1">
            <a:spLocks/>
          </p:cNvSpPr>
          <p:nvPr/>
        </p:nvSpPr>
        <p:spPr>
          <a:xfrm>
            <a:off x="308717" y="3247403"/>
            <a:ext cx="7356861" cy="264264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The </a:t>
            </a:r>
            <a:r>
              <a:rPr lang="en-US" sz="2800" dirty="0"/>
              <a:t>fundamental concepts of Microsoft Azure Service Bus</a:t>
            </a:r>
          </a:p>
          <a:p>
            <a:endParaRPr lang="en-US" sz="2800" dirty="0"/>
          </a:p>
          <a:p>
            <a:r>
              <a:rPr lang="en-US" sz="2800" dirty="0"/>
              <a:t>How to provision an Azure Service Bus and interact with it through Microsoft Dynamics CRM</a:t>
            </a:r>
          </a:p>
          <a:p>
            <a:endParaRPr lang="en-US" sz="2800" dirty="0" smtClean="0"/>
          </a:p>
          <a:p>
            <a:endParaRPr lang="en-US" dirty="0" smtClean="0"/>
          </a:p>
          <a:p>
            <a:endParaRPr lang="en-US" dirty="0"/>
          </a:p>
        </p:txBody>
      </p:sp>
      <p:pic>
        <p:nvPicPr>
          <p:cNvPr id="9" name="Picture 8"/>
          <p:cNvPicPr>
            <a:picLocks noChangeAspect="1"/>
          </p:cNvPicPr>
          <p:nvPr/>
        </p:nvPicPr>
        <p:blipFill>
          <a:blip r:embed="rId3"/>
          <a:stretch>
            <a:fillRect/>
          </a:stretch>
        </p:blipFill>
        <p:spPr>
          <a:xfrm>
            <a:off x="7692732" y="2816390"/>
            <a:ext cx="4373825" cy="3504668"/>
          </a:xfrm>
          <a:prstGeom prst="rect">
            <a:avLst/>
          </a:prstGeom>
          <a:ln>
            <a:noFill/>
          </a:ln>
          <a:effectLst>
            <a:softEdge rad="112500"/>
          </a:effectLst>
        </p:spPr>
      </p:pic>
    </p:spTree>
    <p:extLst>
      <p:ext uri="{BB962C8B-B14F-4D97-AF65-F5344CB8AC3E}">
        <p14:creationId xmlns:p14="http://schemas.microsoft.com/office/powerpoint/2010/main" val="44420268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Once you click on save button you need to register steps in the similar way as we do in plugin registration and step creation by providing Message, Primary Entity and other information.</a:t>
            </a:r>
          </a:p>
          <a:p>
            <a:pPr marL="0" indent="0">
              <a:buNone/>
            </a:pPr>
            <a:endParaRPr lang="en-US" sz="3200" dirty="0"/>
          </a:p>
          <a:p>
            <a:pPr marL="0" indent="0">
              <a:buNone/>
            </a:pPr>
            <a:r>
              <a:rPr lang="en-US" sz="2800" b="1" dirty="0" smtClean="0"/>
              <a:t>Note:  </a:t>
            </a:r>
            <a:r>
              <a:rPr lang="en-US" sz="2800" dirty="0" smtClean="0"/>
              <a:t>These </a:t>
            </a:r>
            <a:r>
              <a:rPr lang="en-US" sz="2800" dirty="0"/>
              <a:t>steps should be registered</a:t>
            </a:r>
          </a:p>
          <a:p>
            <a:pPr marL="0" indent="0">
              <a:buNone/>
            </a:pPr>
            <a:r>
              <a:rPr lang="en-US" sz="2800" dirty="0"/>
              <a:t>in Async mode for improved </a:t>
            </a:r>
          </a:p>
          <a:p>
            <a:pPr marL="0" indent="0">
              <a:buNone/>
            </a:pPr>
            <a:r>
              <a:rPr lang="en-US" sz="2800" dirty="0"/>
              <a:t>performance.</a:t>
            </a:r>
          </a:p>
        </p:txBody>
      </p:sp>
      <p:pic>
        <p:nvPicPr>
          <p:cNvPr id="3" name="Picture 2"/>
          <p:cNvPicPr>
            <a:picLocks noChangeAspect="1"/>
          </p:cNvPicPr>
          <p:nvPr/>
        </p:nvPicPr>
        <p:blipFill>
          <a:blip r:embed="rId3"/>
          <a:stretch>
            <a:fillRect/>
          </a:stretch>
        </p:blipFill>
        <p:spPr>
          <a:xfrm>
            <a:off x="7458074" y="2247499"/>
            <a:ext cx="4651317" cy="4144043"/>
          </a:xfrm>
          <a:prstGeom prst="rect">
            <a:avLst/>
          </a:prstGeom>
          <a:ln>
            <a:solidFill>
              <a:schemeClr val="tx1"/>
            </a:solidFill>
          </a:ln>
        </p:spPr>
      </p:pic>
    </p:spTree>
    <p:extLst>
      <p:ext uri="{BB962C8B-B14F-4D97-AF65-F5344CB8AC3E}">
        <p14:creationId xmlns:p14="http://schemas.microsoft.com/office/powerpoint/2010/main" val="6668472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sz="2800" dirty="0">
                <a:solidFill>
                  <a:schemeClr val="tx1">
                    <a:lumMod val="95000"/>
                    <a:lumOff val="5000"/>
                  </a:schemeClr>
                </a:solidFill>
              </a:rPr>
              <a:t>Login to CRM using an account that has edit permission to the entity used to post data to Service Bus from Dynamics 365</a:t>
            </a:r>
          </a:p>
          <a:p>
            <a:pPr marL="457200" indent="-457200">
              <a:buAutoNum type="arabicPeriod"/>
            </a:pPr>
            <a:r>
              <a:rPr lang="en-US" sz="2800" dirty="0">
                <a:solidFill>
                  <a:schemeClr val="tx1">
                    <a:lumMod val="95000"/>
                    <a:lumOff val="5000"/>
                  </a:schemeClr>
                </a:solidFill>
              </a:rPr>
              <a:t>Open the entity record and modify the fields which you have used in filtered attributes during the steps creation of the plugin</a:t>
            </a:r>
          </a:p>
          <a:p>
            <a:pPr marL="457200" indent="-457200">
              <a:buAutoNum type="arabicPeriod"/>
            </a:pPr>
            <a:r>
              <a:rPr lang="en-US" sz="2800" dirty="0">
                <a:solidFill>
                  <a:schemeClr val="tx1">
                    <a:lumMod val="95000"/>
                    <a:lumOff val="5000"/>
                  </a:schemeClr>
                </a:solidFill>
              </a:rPr>
              <a:t>Go to the Dynamics 365 Home &gt; Settings &gt; System Jobs</a:t>
            </a:r>
          </a:p>
          <a:p>
            <a:pPr marL="457200" indent="-457200">
              <a:buAutoNum type="arabicPeriod"/>
            </a:pPr>
            <a:r>
              <a:rPr lang="en-US" sz="2800" dirty="0">
                <a:solidFill>
                  <a:schemeClr val="tx1">
                    <a:lumMod val="95000"/>
                    <a:lumOff val="5000"/>
                  </a:schemeClr>
                </a:solidFill>
              </a:rPr>
              <a:t>Find the record under the system jobs with Endpoint Name</a:t>
            </a:r>
          </a:p>
          <a:p>
            <a:pPr marL="685800" lvl="1" indent="-457200">
              <a:buAutoNum type="arabicPeriod"/>
            </a:pPr>
            <a:r>
              <a:rPr lang="en-US" sz="2800" dirty="0">
                <a:solidFill>
                  <a:schemeClr val="tx1">
                    <a:lumMod val="95000"/>
                    <a:lumOff val="5000"/>
                  </a:schemeClr>
                </a:solidFill>
              </a:rPr>
              <a:t>Succeeded status means the data is posted to Service Bus.</a:t>
            </a:r>
          </a:p>
        </p:txBody>
      </p:sp>
      <p:pic>
        <p:nvPicPr>
          <p:cNvPr id="3" name="Picture 2"/>
          <p:cNvPicPr>
            <a:picLocks noChangeAspect="1"/>
          </p:cNvPicPr>
          <p:nvPr/>
        </p:nvPicPr>
        <p:blipFill>
          <a:blip r:embed="rId3"/>
          <a:stretch>
            <a:fillRect/>
          </a:stretch>
        </p:blipFill>
        <p:spPr>
          <a:xfrm>
            <a:off x="1309290" y="3648075"/>
            <a:ext cx="9817894" cy="2533650"/>
          </a:xfrm>
          <a:prstGeom prst="rect">
            <a:avLst/>
          </a:prstGeom>
        </p:spPr>
      </p:pic>
    </p:spTree>
    <p:extLst>
      <p:ext uri="{BB962C8B-B14F-4D97-AF65-F5344CB8AC3E}">
        <p14:creationId xmlns:p14="http://schemas.microsoft.com/office/powerpoint/2010/main" val="1231637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tx1">
                    <a:lumMod val="95000"/>
                    <a:lumOff val="5000"/>
                  </a:schemeClr>
                </a:solidFill>
              </a:rPr>
              <a:t>Data verification on Azure for data (messages) verification you can login to your azure portal and find the messages inside the queue you choose to post data to, alternatively you also can use </a:t>
            </a:r>
            <a:r>
              <a:rPr lang="en-US" sz="3600" dirty="0" err="1">
                <a:solidFill>
                  <a:schemeClr val="tx1">
                    <a:lumMod val="95000"/>
                    <a:lumOff val="5000"/>
                  </a:schemeClr>
                </a:solidFill>
              </a:rPr>
              <a:t>ServiceBusExplorer</a:t>
            </a:r>
            <a:r>
              <a:rPr lang="en-US" sz="3600" dirty="0">
                <a:solidFill>
                  <a:schemeClr val="tx1">
                    <a:lumMod val="95000"/>
                    <a:lumOff val="5000"/>
                  </a:schemeClr>
                </a:solidFill>
              </a:rPr>
              <a:t> ( a tool available on </a:t>
            </a:r>
            <a:r>
              <a:rPr lang="en-US" sz="3600" dirty="0" err="1">
                <a:solidFill>
                  <a:schemeClr val="tx1">
                    <a:lumMod val="95000"/>
                    <a:lumOff val="5000"/>
                  </a:schemeClr>
                </a:solidFill>
              </a:rPr>
              <a:t>github</a:t>
            </a:r>
            <a:r>
              <a:rPr lang="en-US" sz="3600" dirty="0">
                <a:solidFill>
                  <a:schemeClr val="tx1">
                    <a:lumMod val="95000"/>
                    <a:lumOff val="5000"/>
                  </a:schemeClr>
                </a:solidFill>
              </a:rPr>
              <a:t>).</a:t>
            </a:r>
          </a:p>
        </p:txBody>
      </p:sp>
      <p:pic>
        <p:nvPicPr>
          <p:cNvPr id="5" name="Picture 4"/>
          <p:cNvPicPr>
            <a:picLocks noChangeAspect="1"/>
          </p:cNvPicPr>
          <p:nvPr/>
        </p:nvPicPr>
        <p:blipFill>
          <a:blip r:embed="rId3"/>
          <a:stretch>
            <a:fillRect/>
          </a:stretch>
        </p:blipFill>
        <p:spPr>
          <a:xfrm>
            <a:off x="3420599" y="3095625"/>
            <a:ext cx="5611091" cy="3429000"/>
          </a:xfrm>
          <a:prstGeom prst="rect">
            <a:avLst/>
          </a:prstGeom>
        </p:spPr>
      </p:pic>
    </p:spTree>
    <p:extLst>
      <p:ext uri="{BB962C8B-B14F-4D97-AF65-F5344CB8AC3E}">
        <p14:creationId xmlns:p14="http://schemas.microsoft.com/office/powerpoint/2010/main" val="108760022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lumMod val="95000"/>
                    <a:lumOff val="5000"/>
                  </a:schemeClr>
                </a:solidFill>
              </a:rPr>
              <a:t>ServiceBusExplorer</a:t>
            </a:r>
            <a:r>
              <a:rPr lang="en-US" dirty="0">
                <a:solidFill>
                  <a:schemeClr val="tx1">
                    <a:lumMod val="95000"/>
                    <a:lumOff val="5000"/>
                  </a:schemeClr>
                </a:solidFill>
              </a:rPr>
              <a:t> (a tool available on </a:t>
            </a:r>
            <a:r>
              <a:rPr lang="en-US" dirty="0" err="1">
                <a:solidFill>
                  <a:schemeClr val="tx1">
                    <a:lumMod val="95000"/>
                    <a:lumOff val="5000"/>
                  </a:schemeClr>
                </a:solidFill>
              </a:rPr>
              <a:t>github</a:t>
            </a:r>
            <a:r>
              <a:rPr lang="en-US" dirty="0">
                <a:solidFill>
                  <a:schemeClr val="tx1">
                    <a:lumMod val="95000"/>
                    <a:lumOff val="5000"/>
                  </a:schemeClr>
                </a:solidFill>
              </a:rPr>
              <a:t>).</a:t>
            </a:r>
          </a:p>
        </p:txBody>
      </p:sp>
      <p:pic>
        <p:nvPicPr>
          <p:cNvPr id="3" name="Picture 2"/>
          <p:cNvPicPr>
            <a:picLocks noChangeAspect="1"/>
          </p:cNvPicPr>
          <p:nvPr/>
        </p:nvPicPr>
        <p:blipFill>
          <a:blip r:embed="rId3"/>
          <a:stretch>
            <a:fillRect/>
          </a:stretch>
        </p:blipFill>
        <p:spPr>
          <a:xfrm>
            <a:off x="603250" y="1200150"/>
            <a:ext cx="11229975" cy="5138734"/>
          </a:xfrm>
          <a:prstGeom prst="rect">
            <a:avLst/>
          </a:prstGeom>
        </p:spPr>
      </p:pic>
    </p:spTree>
    <p:extLst>
      <p:ext uri="{BB962C8B-B14F-4D97-AF65-F5344CB8AC3E}">
        <p14:creationId xmlns:p14="http://schemas.microsoft.com/office/powerpoint/2010/main" val="293154127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smtClean="0"/>
              <a:t>Creating</a:t>
            </a:r>
            <a:r>
              <a:rPr lang="en-US" dirty="0" smtClean="0"/>
              <a:t> a </a:t>
            </a:r>
            <a:r>
              <a:rPr lang="en-US" dirty="0" smtClean="0"/>
              <a:t>Subscriber Client</a:t>
            </a:r>
            <a:endParaRPr lang="en-US" dirty="0"/>
          </a:p>
        </p:txBody>
      </p:sp>
    </p:spTree>
    <p:extLst>
      <p:ext uri="{BB962C8B-B14F-4D97-AF65-F5344CB8AC3E}">
        <p14:creationId xmlns:p14="http://schemas.microsoft.com/office/powerpoint/2010/main" val="193955591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96601" y="1384720"/>
            <a:ext cx="7060723" cy="4992931"/>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Font typeface="+mj-lt"/>
              <a:buAutoNum type="alphaUcPeriod"/>
            </a:pPr>
            <a:r>
              <a:rPr lang="en-US" dirty="0" smtClean="0"/>
              <a:t>Create a </a:t>
            </a:r>
            <a:r>
              <a:rPr lang="en-US" dirty="0" err="1" smtClean="0"/>
              <a:t>NamespaceManager</a:t>
            </a:r>
            <a:endParaRPr lang="en-US" dirty="0" smtClean="0"/>
          </a:p>
          <a:p>
            <a:pPr marL="742950" indent="-742950">
              <a:buFont typeface="+mj-lt"/>
              <a:buAutoNum type="alphaUcPeriod"/>
            </a:pPr>
            <a:endParaRPr lang="en-US" sz="2000" dirty="0" smtClean="0"/>
          </a:p>
          <a:p>
            <a:pPr marL="742950" indent="-742950">
              <a:buFont typeface="+mj-lt"/>
              <a:buAutoNum type="alphaUcPeriod"/>
            </a:pPr>
            <a:r>
              <a:rPr lang="en-US" dirty="0" smtClean="0"/>
              <a:t>Check if Queue/Topic exists, create it if it doesn’t</a:t>
            </a:r>
          </a:p>
          <a:p>
            <a:pPr marL="742950" indent="-742950">
              <a:buFont typeface="+mj-lt"/>
              <a:buAutoNum type="alphaUcPeriod"/>
            </a:pPr>
            <a:endParaRPr lang="en-US" sz="2000" dirty="0" smtClean="0"/>
          </a:p>
          <a:p>
            <a:pPr marL="742950" indent="-742950">
              <a:buFont typeface="+mj-lt"/>
              <a:buAutoNum type="alphaUcPeriod"/>
            </a:pPr>
            <a:r>
              <a:rPr lang="en-US" dirty="0" smtClean="0"/>
              <a:t>Create Queue/Topi</a:t>
            </a:r>
            <a:r>
              <a:rPr lang="en-US" dirty="0" smtClean="0"/>
              <a:t>c Client</a:t>
            </a:r>
          </a:p>
          <a:p>
            <a:pPr marL="742950" indent="-742950">
              <a:buFont typeface="+mj-lt"/>
              <a:buAutoNum type="alphaUcPeriod"/>
            </a:pPr>
            <a:endParaRPr lang="en-US" sz="2000" dirty="0" smtClean="0"/>
          </a:p>
          <a:p>
            <a:pPr marL="742950" indent="-742950">
              <a:buFont typeface="+mj-lt"/>
              <a:buAutoNum type="alphaUcPeriod"/>
            </a:pPr>
            <a:r>
              <a:rPr lang="en-US" dirty="0" smtClean="0"/>
              <a:t>Register Message Handler</a:t>
            </a:r>
            <a:endParaRPr lang="en-US" dirty="0"/>
          </a:p>
        </p:txBody>
      </p:sp>
      <p:sp>
        <p:nvSpPr>
          <p:cNvPr id="3" name="Title 1"/>
          <p:cNvSpPr>
            <a:spLocks noGrp="1"/>
          </p:cNvSpPr>
          <p:nvPr>
            <p:ph type="title"/>
          </p:nvPr>
        </p:nvSpPr>
        <p:spPr>
          <a:xfrm>
            <a:off x="154997" y="202858"/>
            <a:ext cx="11887200" cy="1181862"/>
          </a:xfrm>
        </p:spPr>
        <p:txBody>
          <a:bodyPr/>
          <a:lstStyle/>
          <a:p>
            <a:r>
              <a:rPr lang="en-US" dirty="0" smtClean="0"/>
              <a:t>Connecting To ASB Is</a:t>
            </a:r>
            <a:endParaRPr lang="en-US" dirty="0"/>
          </a:p>
        </p:txBody>
      </p:sp>
      <p:pic>
        <p:nvPicPr>
          <p:cNvPr id="2" name="Picture 1"/>
          <p:cNvPicPr>
            <a:picLocks noChangeAspect="1"/>
          </p:cNvPicPr>
          <p:nvPr/>
        </p:nvPicPr>
        <p:blipFill>
          <a:blip r:embed="rId3"/>
          <a:stretch>
            <a:fillRect/>
          </a:stretch>
        </p:blipFill>
        <p:spPr>
          <a:xfrm>
            <a:off x="7357324" y="1641170"/>
            <a:ext cx="4705768" cy="4480031"/>
          </a:xfrm>
          <a:prstGeom prst="rect">
            <a:avLst/>
          </a:prstGeom>
        </p:spPr>
      </p:pic>
    </p:spTree>
    <p:extLst>
      <p:ext uri="{BB962C8B-B14F-4D97-AF65-F5344CB8AC3E}">
        <p14:creationId xmlns:p14="http://schemas.microsoft.com/office/powerpoint/2010/main" val="313173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96601" y="1384720"/>
            <a:ext cx="11766491" cy="4992931"/>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hlinkClick r:id="rId3"/>
              </a:rPr>
              <a:t>https://github.com/ericcahoon/Focus-2018-AzureServiceBus-Your-Gateway-To-A-Whole-New-Way-To-Handle-Integrations</a:t>
            </a:r>
            <a:endParaRPr lang="en-US" dirty="0"/>
          </a:p>
        </p:txBody>
      </p:sp>
      <p:sp>
        <p:nvSpPr>
          <p:cNvPr id="3" name="Title 1"/>
          <p:cNvSpPr>
            <a:spLocks noGrp="1"/>
          </p:cNvSpPr>
          <p:nvPr>
            <p:ph type="title"/>
          </p:nvPr>
        </p:nvSpPr>
        <p:spPr>
          <a:xfrm>
            <a:off x="154997" y="202858"/>
            <a:ext cx="11887200" cy="1181862"/>
          </a:xfrm>
        </p:spPr>
        <p:txBody>
          <a:bodyPr/>
          <a:lstStyle/>
          <a:p>
            <a:r>
              <a:rPr lang="en-US" dirty="0" smtClean="0"/>
              <a:t>Source Code Download</a:t>
            </a:r>
            <a:endParaRPr lang="en-US" dirty="0"/>
          </a:p>
        </p:txBody>
      </p:sp>
    </p:spTree>
    <p:extLst>
      <p:ext uri="{BB962C8B-B14F-4D97-AF65-F5344CB8AC3E}">
        <p14:creationId xmlns:p14="http://schemas.microsoft.com/office/powerpoint/2010/main" val="100556398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4997" y="202858"/>
            <a:ext cx="11887200" cy="1181862"/>
          </a:xfrm>
        </p:spPr>
        <p:txBody>
          <a:bodyPr/>
          <a:lstStyle/>
          <a:p>
            <a:r>
              <a:rPr lang="en-US" dirty="0" smtClean="0"/>
              <a:t>NuGet Packages Used</a:t>
            </a:r>
            <a:endParaRPr lang="en-US" dirty="0"/>
          </a:p>
        </p:txBody>
      </p:sp>
      <p:pic>
        <p:nvPicPr>
          <p:cNvPr id="4" name="Content Placeholder 3"/>
          <p:cNvPicPr>
            <a:picLocks noChangeAspect="1"/>
          </p:cNvPicPr>
          <p:nvPr/>
        </p:nvPicPr>
        <p:blipFill>
          <a:blip r:embed="rId3"/>
          <a:stretch>
            <a:fillRect/>
          </a:stretch>
        </p:blipFill>
        <p:spPr>
          <a:xfrm>
            <a:off x="342900" y="3251935"/>
            <a:ext cx="11680554" cy="1239042"/>
          </a:xfrm>
          <a:prstGeom prst="rect">
            <a:avLst/>
          </a:prstGeom>
        </p:spPr>
      </p:pic>
      <p:pic>
        <p:nvPicPr>
          <p:cNvPr id="5" name="Picture 4"/>
          <p:cNvPicPr>
            <a:picLocks noChangeAspect="1"/>
          </p:cNvPicPr>
          <p:nvPr/>
        </p:nvPicPr>
        <p:blipFill>
          <a:blip r:embed="rId4"/>
          <a:stretch>
            <a:fillRect/>
          </a:stretch>
        </p:blipFill>
        <p:spPr>
          <a:xfrm>
            <a:off x="342900" y="2057400"/>
            <a:ext cx="11678722" cy="917294"/>
          </a:xfrm>
          <a:prstGeom prst="rect">
            <a:avLst/>
          </a:prstGeom>
        </p:spPr>
      </p:pic>
    </p:spTree>
    <p:extLst>
      <p:ext uri="{BB962C8B-B14F-4D97-AF65-F5344CB8AC3E}">
        <p14:creationId xmlns:p14="http://schemas.microsoft.com/office/powerpoint/2010/main" val="229362651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4997" y="202858"/>
            <a:ext cx="11887200" cy="1181862"/>
          </a:xfrm>
        </p:spPr>
        <p:txBody>
          <a:bodyPr/>
          <a:lstStyle/>
          <a:p>
            <a:r>
              <a:rPr lang="en-US" dirty="0" smtClean="0"/>
              <a:t>Helpful Links</a:t>
            </a:r>
            <a:endParaRPr lang="en-US" dirty="0"/>
          </a:p>
        </p:txBody>
      </p:sp>
      <p:sp>
        <p:nvSpPr>
          <p:cNvPr id="5" name="Content Placeholder 2"/>
          <p:cNvSpPr txBox="1">
            <a:spLocks/>
          </p:cNvSpPr>
          <p:nvPr/>
        </p:nvSpPr>
        <p:spPr>
          <a:xfrm>
            <a:off x="342899" y="1524000"/>
            <a:ext cx="11699297" cy="43529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hlinkClick r:id="rId3"/>
              </a:rPr>
              <a:t>A very thorough walk through of using CRM + Azure Service Bus</a:t>
            </a:r>
            <a:endParaRPr lang="en-US" sz="2800" dirty="0" smtClean="0"/>
          </a:p>
          <a:p>
            <a:pPr marL="0" indent="0">
              <a:buFont typeface="Arial" pitchFamily="34" charset="0"/>
              <a:buNone/>
            </a:pPr>
            <a:endParaRPr lang="en-US" sz="2800" dirty="0" smtClean="0"/>
          </a:p>
          <a:p>
            <a:pPr marL="0" indent="0">
              <a:buFont typeface="Arial" pitchFamily="34" charset="0"/>
              <a:buNone/>
            </a:pPr>
            <a:r>
              <a:rPr lang="en-US" sz="2800" dirty="0" smtClean="0">
                <a:hlinkClick r:id="rId4"/>
              </a:rPr>
              <a:t>MSDN Azure Service Bus</a:t>
            </a:r>
            <a:endParaRPr lang="en-US" sz="2800" dirty="0" smtClean="0"/>
          </a:p>
          <a:p>
            <a:pPr marL="0" indent="0">
              <a:buFont typeface="Arial" pitchFamily="34" charset="0"/>
              <a:buNone/>
            </a:pPr>
            <a:endParaRPr lang="en-US" sz="2800" dirty="0"/>
          </a:p>
          <a:p>
            <a:pPr marL="0" indent="0">
              <a:buFont typeface="Arial" pitchFamily="34" charset="0"/>
              <a:buNone/>
            </a:pPr>
            <a:r>
              <a:rPr lang="en-US" sz="2800" dirty="0" smtClean="0">
                <a:hlinkClick r:id="rId5"/>
              </a:rPr>
              <a:t>Service Bus Explorer</a:t>
            </a:r>
            <a:endParaRPr lang="en-US" sz="2800" dirty="0" smtClean="0"/>
          </a:p>
          <a:p>
            <a:pPr marL="0" indent="0">
              <a:buFont typeface="Arial" pitchFamily="34" charset="0"/>
              <a:buNone/>
            </a:pPr>
            <a:endParaRPr lang="en-US" sz="2800" dirty="0" smtClean="0"/>
          </a:p>
          <a:p>
            <a:pPr marL="0" indent="0">
              <a:buFont typeface="Arial" pitchFamily="34" charset="0"/>
              <a:buNone/>
            </a:pPr>
            <a:r>
              <a:rPr lang="en-US" sz="2800" dirty="0" smtClean="0">
                <a:hlinkClick r:id="rId6"/>
              </a:rPr>
              <a:t>https://www.youtube.com/watch?v=9A7SBvkH8yI</a:t>
            </a:r>
            <a:endParaRPr lang="en-US" sz="2800" dirty="0" smtClean="0"/>
          </a:p>
          <a:p>
            <a:pPr marL="0" indent="0">
              <a:buFont typeface="Arial" pitchFamily="34" charset="0"/>
              <a:buNone/>
            </a:pPr>
            <a:r>
              <a:rPr lang="en-US" sz="2800" dirty="0" smtClean="0">
                <a:hlinkClick r:id="rId7"/>
              </a:rPr>
              <a:t>https://www.youtube.com/watch?v=jl0mhIM-1OA</a:t>
            </a:r>
            <a:endParaRPr lang="en-US" sz="2800" dirty="0"/>
          </a:p>
        </p:txBody>
      </p:sp>
    </p:spTree>
    <p:extLst>
      <p:ext uri="{BB962C8B-B14F-4D97-AF65-F5344CB8AC3E}">
        <p14:creationId xmlns:p14="http://schemas.microsoft.com/office/powerpoint/2010/main" val="241696462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Tree>
    <p:extLst>
      <p:ext uri="{BB962C8B-B14F-4D97-AF65-F5344CB8AC3E}">
        <p14:creationId xmlns:p14="http://schemas.microsoft.com/office/powerpoint/2010/main" val="27243094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97" y="202858"/>
            <a:ext cx="11887200" cy="794064"/>
          </a:xfrm>
        </p:spPr>
        <p:txBody>
          <a:bodyPr/>
          <a:lstStyle/>
          <a:p>
            <a:r>
              <a:rPr lang="en-US" sz="4400" dirty="0" smtClean="0"/>
              <a:t>Course Agenda</a:t>
            </a:r>
            <a:endParaRPr lang="en-US" sz="4400" dirty="0"/>
          </a:p>
        </p:txBody>
      </p:sp>
      <p:sp>
        <p:nvSpPr>
          <p:cNvPr id="5" name="Content Placeholder 2"/>
          <p:cNvSpPr txBox="1">
            <a:spLocks/>
          </p:cNvSpPr>
          <p:nvPr/>
        </p:nvSpPr>
        <p:spPr>
          <a:xfrm>
            <a:off x="308717" y="1384720"/>
            <a:ext cx="11604120" cy="19310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Why </a:t>
            </a:r>
            <a:r>
              <a:rPr lang="en-US" sz="2800" dirty="0"/>
              <a:t>we need a Service Bus?</a:t>
            </a:r>
          </a:p>
          <a:p>
            <a:endParaRPr lang="en-US" sz="1000" dirty="0"/>
          </a:p>
          <a:p>
            <a:r>
              <a:rPr lang="en-US" sz="2800" dirty="0"/>
              <a:t>What is the Azure Service Bus?</a:t>
            </a:r>
          </a:p>
          <a:p>
            <a:endParaRPr lang="en-US" sz="1000" dirty="0"/>
          </a:p>
          <a:p>
            <a:r>
              <a:rPr lang="en-US" sz="2800" dirty="0"/>
              <a:t>ASB Fundamentals (</a:t>
            </a:r>
            <a:r>
              <a:rPr lang="en-US" sz="2800" dirty="0" err="1"/>
              <a:t>PubSub</a:t>
            </a:r>
            <a:r>
              <a:rPr lang="en-US" sz="2800" dirty="0"/>
              <a:t> Model, Queues &amp; Topics, Pros &amp; Cons)</a:t>
            </a:r>
          </a:p>
          <a:p>
            <a:endParaRPr lang="en-US" sz="2800" dirty="0" smtClean="0"/>
          </a:p>
          <a:p>
            <a:endParaRPr lang="en-US" dirty="0" smtClean="0"/>
          </a:p>
          <a:p>
            <a:endParaRPr lang="en-US" dirty="0"/>
          </a:p>
        </p:txBody>
      </p:sp>
      <p:sp>
        <p:nvSpPr>
          <p:cNvPr id="8" name="Content Placeholder 2"/>
          <p:cNvSpPr txBox="1">
            <a:spLocks/>
          </p:cNvSpPr>
          <p:nvPr/>
        </p:nvSpPr>
        <p:spPr>
          <a:xfrm>
            <a:off x="308717" y="3315767"/>
            <a:ext cx="7356861" cy="257427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Integrating CRM and ASB</a:t>
            </a:r>
          </a:p>
          <a:p>
            <a:endParaRPr lang="en-US" sz="800" dirty="0"/>
          </a:p>
          <a:p>
            <a:pPr lvl="1"/>
            <a:r>
              <a:rPr lang="en-US" sz="1800" dirty="0"/>
              <a:t>Creating Service Bus on Microsoft </a:t>
            </a:r>
            <a:r>
              <a:rPr lang="en-US" sz="1800" dirty="0" smtClean="0"/>
              <a:t>Azure</a:t>
            </a:r>
          </a:p>
          <a:p>
            <a:pPr lvl="1"/>
            <a:endParaRPr lang="en-US" sz="800" dirty="0"/>
          </a:p>
          <a:p>
            <a:pPr lvl="1"/>
            <a:r>
              <a:rPr lang="en-US" sz="1800" dirty="0" smtClean="0"/>
              <a:t>Integrating </a:t>
            </a:r>
            <a:r>
              <a:rPr lang="en-US" sz="1800" dirty="0"/>
              <a:t>CRM to Service </a:t>
            </a:r>
            <a:r>
              <a:rPr lang="en-US" sz="1800" dirty="0" smtClean="0"/>
              <a:t>Bus</a:t>
            </a:r>
          </a:p>
          <a:p>
            <a:pPr lvl="1"/>
            <a:endParaRPr lang="en-US" sz="800" dirty="0"/>
          </a:p>
          <a:p>
            <a:pPr lvl="1"/>
            <a:r>
              <a:rPr lang="en-US" sz="1800" dirty="0" smtClean="0"/>
              <a:t>Posting </a:t>
            </a:r>
            <a:r>
              <a:rPr lang="en-US" sz="1800" dirty="0"/>
              <a:t>Data to Service Bus from </a:t>
            </a:r>
            <a:r>
              <a:rPr lang="en-US" sz="1800" dirty="0" smtClean="0"/>
              <a:t>CRM</a:t>
            </a:r>
          </a:p>
          <a:p>
            <a:pPr lvl="1"/>
            <a:endParaRPr lang="en-US" sz="800" dirty="0"/>
          </a:p>
          <a:p>
            <a:pPr lvl="1"/>
            <a:r>
              <a:rPr lang="en-US" sz="1800" dirty="0" smtClean="0"/>
              <a:t>Verifying </a:t>
            </a:r>
            <a:r>
              <a:rPr lang="en-US" sz="1800" dirty="0"/>
              <a:t>data on Azure </a:t>
            </a:r>
            <a:r>
              <a:rPr lang="en-US" sz="1800" dirty="0" smtClean="0"/>
              <a:t>Portal</a:t>
            </a:r>
          </a:p>
          <a:p>
            <a:pPr lvl="1"/>
            <a:endParaRPr lang="en-US" sz="800" dirty="0"/>
          </a:p>
          <a:p>
            <a:pPr lvl="1"/>
            <a:r>
              <a:rPr lang="en-US" sz="1800" dirty="0" smtClean="0"/>
              <a:t>Reading </a:t>
            </a:r>
            <a:r>
              <a:rPr lang="en-US" sz="1800" dirty="0"/>
              <a:t>data (messages) from </a:t>
            </a:r>
            <a:r>
              <a:rPr lang="en-US" sz="1800" dirty="0" smtClean="0"/>
              <a:t>Azure</a:t>
            </a:r>
          </a:p>
          <a:p>
            <a:pPr lvl="1"/>
            <a:endParaRPr lang="en-US" sz="800" dirty="0"/>
          </a:p>
          <a:p>
            <a:pPr lvl="1"/>
            <a:r>
              <a:rPr lang="en-US" sz="1800" dirty="0" smtClean="0"/>
              <a:t>Helpful Links</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8356094" y="3315767"/>
            <a:ext cx="3710463" cy="3008167"/>
          </a:xfrm>
          <a:prstGeom prst="rect">
            <a:avLst/>
          </a:prstGeom>
          <a:ln>
            <a:noFill/>
          </a:ln>
          <a:effectLst>
            <a:softEdge rad="112500"/>
          </a:effectLst>
        </p:spPr>
      </p:pic>
    </p:spTree>
    <p:extLst>
      <p:ext uri="{BB962C8B-B14F-4D97-AF65-F5344CB8AC3E}">
        <p14:creationId xmlns:p14="http://schemas.microsoft.com/office/powerpoint/2010/main" val="217296861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Service Bus</a:t>
            </a:r>
            <a:endParaRPr lang="en-US" dirty="0"/>
          </a:p>
        </p:txBody>
      </p:sp>
    </p:spTree>
    <p:extLst>
      <p:ext uri="{BB962C8B-B14F-4D97-AF65-F5344CB8AC3E}">
        <p14:creationId xmlns:p14="http://schemas.microsoft.com/office/powerpoint/2010/main" val="213277387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7342545"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Most integrations start out nice and simple.</a:t>
            </a:r>
            <a:endParaRPr lang="en-US" dirty="0"/>
          </a:p>
        </p:txBody>
      </p:sp>
      <p:sp>
        <p:nvSpPr>
          <p:cNvPr id="11" name="Content Placeholder 2"/>
          <p:cNvSpPr txBox="1">
            <a:spLocks/>
          </p:cNvSpPr>
          <p:nvPr/>
        </p:nvSpPr>
        <p:spPr>
          <a:xfrm>
            <a:off x="342900" y="2839267"/>
            <a:ext cx="7342545" cy="1235599"/>
          </a:xfrm>
          <a:prstGeom prst="rect">
            <a:avLst/>
          </a:prstGeom>
        </p:spPr>
        <p:txBody>
          <a:bodyPr vert="horz" wrap="square" lIns="0" tIns="0" rIns="0" bIns="0" rtlCol="0" anchor="t" anchorCtr="0">
            <a:noAutofit/>
          </a:bodyPr>
          <a:lstStyle>
            <a:lvl1pPr marL="228600" indent="-228600" algn="l" defTabSz="685800" rtl="0" eaLnBrk="1" latinLnBrk="0" hangingPunct="1">
              <a:spcBef>
                <a:spcPct val="20000"/>
              </a:spcBef>
              <a:buClr>
                <a:schemeClr val="tx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685800" rtl="0" eaLnBrk="1" latinLnBrk="0" hangingPunct="1">
              <a:spcBef>
                <a:spcPts val="225"/>
              </a:spcBef>
              <a:buClr>
                <a:schemeClr val="tx1"/>
              </a:buClr>
              <a:buSzPct val="70000"/>
              <a:buFont typeface="Courier New" panose="02070309020205020404" pitchFamily="49" charset="0"/>
              <a:buChar char="o"/>
              <a:defRPr sz="1800" kern="1200">
                <a:solidFill>
                  <a:schemeClr val="tx1"/>
                </a:solidFill>
                <a:latin typeface="+mn-lt"/>
                <a:ea typeface="+mn-ea"/>
                <a:cs typeface="+mn-cs"/>
              </a:defRPr>
            </a:lvl2pPr>
            <a:lvl3pPr marL="685800" indent="-228600" algn="l" defTabSz="685800" rtl="0" eaLnBrk="1" latinLnBrk="0" hangingPunct="1">
              <a:spcBef>
                <a:spcPts val="225"/>
              </a:spcBef>
              <a:buClr>
                <a:schemeClr val="tx1"/>
              </a:buClr>
              <a:buSzPct val="100000"/>
              <a:buFont typeface="Wingdings" panose="05000000000000000000" pitchFamily="2" charset="2"/>
              <a:buChar char="§"/>
              <a:defRPr sz="1600" kern="1200">
                <a:solidFill>
                  <a:schemeClr val="tx1"/>
                </a:solidFill>
                <a:latin typeface="+mn-lt"/>
                <a:ea typeface="+mn-ea"/>
                <a:cs typeface="+mn-cs"/>
              </a:defRPr>
            </a:lvl3pPr>
            <a:lvl4pPr marL="749808" indent="-182880" algn="l" defTabSz="685800" rtl="0" eaLnBrk="1" latinLnBrk="0" hangingPunct="1">
              <a:spcBef>
                <a:spcPts val="225"/>
              </a:spcBef>
              <a:buClr>
                <a:schemeClr val="tx1"/>
              </a:buClr>
              <a:buSzPct val="100000"/>
              <a:buFont typeface="Arial" panose="020B0604020202020204" pitchFamily="34" charset="0"/>
              <a:buChar char="•"/>
              <a:defRPr sz="1200" kern="1200">
                <a:solidFill>
                  <a:schemeClr val="tx1"/>
                </a:solidFill>
                <a:latin typeface="+mn-lt"/>
                <a:ea typeface="+mn-ea"/>
                <a:cs typeface="+mn-cs"/>
              </a:defRPr>
            </a:lvl4pPr>
            <a:lvl5pPr marL="932688" indent="-182880" algn="l" defTabSz="685800" rtl="0" eaLnBrk="1" latinLnBrk="0" hangingPunct="1">
              <a:spcBef>
                <a:spcPts val="225"/>
              </a:spcBef>
              <a:buClr>
                <a:schemeClr val="tx1"/>
              </a:buClr>
              <a:buSzPct val="80000"/>
              <a:buFont typeface="Courier New" panose="02070309020205020404" pitchFamily="49" charset="0"/>
              <a:buChar char="o"/>
              <a:defRPr sz="10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t>But they grow and introduce complexity</a:t>
            </a:r>
            <a:endParaRPr lang="en-US" sz="4000" dirty="0"/>
          </a:p>
        </p:txBody>
      </p:sp>
      <p:pic>
        <p:nvPicPr>
          <p:cNvPr id="3" name="Picture 2"/>
          <p:cNvPicPr>
            <a:picLocks noChangeAspect="1"/>
          </p:cNvPicPr>
          <p:nvPr/>
        </p:nvPicPr>
        <p:blipFill>
          <a:blip r:embed="rId3"/>
          <a:stretch>
            <a:fillRect/>
          </a:stretch>
        </p:blipFill>
        <p:spPr>
          <a:xfrm>
            <a:off x="7927397" y="406378"/>
            <a:ext cx="4114800" cy="1262840"/>
          </a:xfrm>
          <a:prstGeom prst="rect">
            <a:avLst/>
          </a:prstGeom>
        </p:spPr>
      </p:pic>
      <p:pic>
        <p:nvPicPr>
          <p:cNvPr id="4" name="Picture 3"/>
          <p:cNvPicPr>
            <a:picLocks noChangeAspect="1"/>
          </p:cNvPicPr>
          <p:nvPr/>
        </p:nvPicPr>
        <p:blipFill>
          <a:blip r:embed="rId4"/>
          <a:stretch>
            <a:fillRect/>
          </a:stretch>
        </p:blipFill>
        <p:spPr>
          <a:xfrm>
            <a:off x="7927397" y="2854300"/>
            <a:ext cx="4114800" cy="3545989"/>
          </a:xfrm>
          <a:prstGeom prst="rect">
            <a:avLst/>
          </a:prstGeom>
        </p:spPr>
      </p:pic>
    </p:spTree>
    <p:extLst>
      <p:ext uri="{BB962C8B-B14F-4D97-AF65-F5344CB8AC3E}">
        <p14:creationId xmlns:p14="http://schemas.microsoft.com/office/powerpoint/2010/main" val="4260754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Pretty soon, our integrations grow to a level that is difficult to manage, and each new integration points results in an exponential growth of complexity and potential points of failure.</a:t>
            </a:r>
          </a:p>
        </p:txBody>
      </p:sp>
      <p:pic>
        <p:nvPicPr>
          <p:cNvPr id="2" name="Picture 1"/>
          <p:cNvPicPr>
            <a:picLocks noChangeAspect="1"/>
          </p:cNvPicPr>
          <p:nvPr/>
        </p:nvPicPr>
        <p:blipFill>
          <a:blip r:embed="rId3"/>
          <a:stretch>
            <a:fillRect/>
          </a:stretch>
        </p:blipFill>
        <p:spPr>
          <a:xfrm>
            <a:off x="4046074" y="2732139"/>
            <a:ext cx="4344326" cy="3834000"/>
          </a:xfrm>
          <a:prstGeom prst="rect">
            <a:avLst/>
          </a:prstGeom>
        </p:spPr>
      </p:pic>
    </p:spTree>
    <p:extLst>
      <p:ext uri="{BB962C8B-B14F-4D97-AF65-F5344CB8AC3E}">
        <p14:creationId xmlns:p14="http://schemas.microsoft.com/office/powerpoint/2010/main" val="120816846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42900" y="396196"/>
            <a:ext cx="11766491" cy="12730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One way to reduce the complexity and introduce fault tolerance is to introduce a middle man (i.e. service bus) to handle orchestrating the communication between the services.</a:t>
            </a:r>
          </a:p>
        </p:txBody>
      </p:sp>
      <p:pic>
        <p:nvPicPr>
          <p:cNvPr id="3" name="Picture 2"/>
          <p:cNvPicPr>
            <a:picLocks noChangeAspect="1"/>
          </p:cNvPicPr>
          <p:nvPr/>
        </p:nvPicPr>
        <p:blipFill>
          <a:blip r:embed="rId3"/>
          <a:stretch>
            <a:fillRect/>
          </a:stretch>
        </p:blipFill>
        <p:spPr>
          <a:xfrm>
            <a:off x="2873226" y="2679163"/>
            <a:ext cx="6690023" cy="3744319"/>
          </a:xfrm>
          <a:prstGeom prst="rect">
            <a:avLst/>
          </a:prstGeom>
        </p:spPr>
      </p:pic>
    </p:spTree>
    <p:extLst>
      <p:ext uri="{BB962C8B-B14F-4D97-AF65-F5344CB8AC3E}">
        <p14:creationId xmlns:p14="http://schemas.microsoft.com/office/powerpoint/2010/main" val="283941418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What is Microsoft Azure Service Bus</a:t>
            </a:r>
          </a:p>
        </p:txBody>
      </p:sp>
    </p:spTree>
    <p:extLst>
      <p:ext uri="{BB962C8B-B14F-4D97-AF65-F5344CB8AC3E}">
        <p14:creationId xmlns:p14="http://schemas.microsoft.com/office/powerpoint/2010/main" val="908567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4-05141_Cross UG Focus 2017 Template">
  <a:themeElements>
    <a:clrScheme name="Custom 4">
      <a:dk1>
        <a:srgbClr val="505050"/>
      </a:dk1>
      <a:lt1>
        <a:srgbClr val="FFFFFF"/>
      </a:lt1>
      <a:dk2>
        <a:srgbClr val="2B2463"/>
      </a:dk2>
      <a:lt2>
        <a:srgbClr val="EAEAEA"/>
      </a:lt2>
      <a:accent1>
        <a:srgbClr val="505050"/>
      </a:accent1>
      <a:accent2>
        <a:srgbClr val="C3C3C4"/>
      </a:accent2>
      <a:accent3>
        <a:srgbClr val="2B2463"/>
      </a:accent3>
      <a:accent4>
        <a:srgbClr val="9898A2"/>
      </a:accent4>
      <a:accent5>
        <a:srgbClr val="505050"/>
      </a:accent5>
      <a:accent6>
        <a:srgbClr val="FFFFFF"/>
      </a:accent6>
      <a:hlink>
        <a:srgbClr val="0095C8"/>
      </a:hlink>
      <a:folHlink>
        <a:srgbClr val="0095C8"/>
      </a:folHlink>
    </a:clrScheme>
    <a:fontScheme name="Custom 3">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ossUG_Focus17_PPT_Template.potx" id="{9C7CD8A0-B3CD-4F35-9ADF-531058F1F8DC}" vid="{E49101AA-4924-4C98-889F-7DEB02DE98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CrossUG_Focus17_PPT_Template</Template>
  <TotalTime>3540</TotalTime>
  <Words>1482</Words>
  <Application>Microsoft Office PowerPoint</Application>
  <PresentationFormat>Custom</PresentationFormat>
  <Paragraphs>251</Paragraphs>
  <Slides>40</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Consolas</vt:lpstr>
      <vt:lpstr>Segoe UI</vt:lpstr>
      <vt:lpstr>Wingdings</vt:lpstr>
      <vt:lpstr>4-05141_Cross UG Focus 2017 Template</vt:lpstr>
      <vt:lpstr>Azure Service Bus, Your Gateway to a Whole New Way to Handle Integrations</vt:lpstr>
      <vt:lpstr>Eric W. Cahoon  Principal CRM Solution Architect  for Crowe, LLP  CRM Experience: 9 Years  Development Experience: 20+ Years </vt:lpstr>
      <vt:lpstr>Course Objectives</vt:lpstr>
      <vt:lpstr>Course Agenda</vt:lpstr>
      <vt:lpstr>Why a Service Bus</vt:lpstr>
      <vt:lpstr>PowerPoint Presentation</vt:lpstr>
      <vt:lpstr>PowerPoint Presentation</vt:lpstr>
      <vt:lpstr>PowerPoint Presentation</vt:lpstr>
      <vt:lpstr>What is Microsoft Azure Service Bus</vt:lpstr>
      <vt:lpstr>PowerPoint Presentation</vt:lpstr>
      <vt:lpstr>ASB Features</vt:lpstr>
      <vt:lpstr>The PubSub Model</vt:lpstr>
      <vt:lpstr>PowerPoint Presentation</vt:lpstr>
      <vt:lpstr>Common Use Cases</vt:lpstr>
      <vt:lpstr>Queues &amp; Topics</vt:lpstr>
      <vt:lpstr>PowerPoint Presentation</vt:lpstr>
      <vt:lpstr>Pros &amp; Cons of a Service Bus</vt:lpstr>
      <vt:lpstr>PowerPoint Presentation</vt:lpstr>
      <vt:lpstr>Any Questions?</vt:lpstr>
      <vt:lpstr>Demo</vt:lpstr>
      <vt:lpstr>Supported Integrations by D365</vt:lpstr>
      <vt:lpstr>PowerPoint Presentation</vt:lpstr>
      <vt:lpstr>PowerPoint Presentation</vt:lpstr>
      <vt:lpstr>Walkthrough Integrating ASB with CRM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 Subscriber Client</vt:lpstr>
      <vt:lpstr>Connecting To ASB Is</vt:lpstr>
      <vt:lpstr>Source Code Download</vt:lpstr>
      <vt:lpstr>NuGet Packages Used</vt:lpstr>
      <vt:lpstr>Helpful Links</vt:lpstr>
      <vt:lpstr>Any Questions?</vt:lpstr>
      <vt:lpstr>PowerPoint Presentation</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Delaney Freer</dc:creator>
  <cp:keywords>Dynamic Communities</cp:keywords>
  <dc:description>Template: Mitchell Derrey; Silver Fox Productions_x000d_
Formatting: _x000d_
Audience Type:</dc:description>
  <cp:lastModifiedBy>Cahoon, Eric</cp:lastModifiedBy>
  <cp:revision>97</cp:revision>
  <dcterms:created xsi:type="dcterms:W3CDTF">2017-02-27T20:24:00Z</dcterms:created>
  <dcterms:modified xsi:type="dcterms:W3CDTF">2018-05-22T20:15:10Z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